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918400" cy="43891200"/>
  <p:notesSz cx="6858000" cy="9144000"/>
  <p:defaultTextStyle>
    <a:defPPr>
      <a:defRPr lang="en-US"/>
    </a:defPPr>
    <a:lvl1pPr marL="0" algn="l" defTabSz="3599078" rtl="0" eaLnBrk="1" latinLnBrk="0" hangingPunct="1">
      <a:defRPr sz="7085" kern="1200">
        <a:solidFill>
          <a:schemeClr val="tx1"/>
        </a:solidFill>
        <a:latin typeface="+mn-lt"/>
        <a:ea typeface="+mn-ea"/>
        <a:cs typeface="+mn-cs"/>
      </a:defRPr>
    </a:lvl1pPr>
    <a:lvl2pPr marL="1799539" algn="l" defTabSz="3599078" rtl="0" eaLnBrk="1" latinLnBrk="0" hangingPunct="1">
      <a:defRPr sz="7085" kern="1200">
        <a:solidFill>
          <a:schemeClr val="tx1"/>
        </a:solidFill>
        <a:latin typeface="+mn-lt"/>
        <a:ea typeface="+mn-ea"/>
        <a:cs typeface="+mn-cs"/>
      </a:defRPr>
    </a:lvl2pPr>
    <a:lvl3pPr marL="3599078" algn="l" defTabSz="3599078" rtl="0" eaLnBrk="1" latinLnBrk="0" hangingPunct="1">
      <a:defRPr sz="7085" kern="1200">
        <a:solidFill>
          <a:schemeClr val="tx1"/>
        </a:solidFill>
        <a:latin typeface="+mn-lt"/>
        <a:ea typeface="+mn-ea"/>
        <a:cs typeface="+mn-cs"/>
      </a:defRPr>
    </a:lvl3pPr>
    <a:lvl4pPr marL="5398618" algn="l" defTabSz="3599078" rtl="0" eaLnBrk="1" latinLnBrk="0" hangingPunct="1">
      <a:defRPr sz="7085" kern="1200">
        <a:solidFill>
          <a:schemeClr val="tx1"/>
        </a:solidFill>
        <a:latin typeface="+mn-lt"/>
        <a:ea typeface="+mn-ea"/>
        <a:cs typeface="+mn-cs"/>
      </a:defRPr>
    </a:lvl4pPr>
    <a:lvl5pPr marL="7198157" algn="l" defTabSz="3599078" rtl="0" eaLnBrk="1" latinLnBrk="0" hangingPunct="1">
      <a:defRPr sz="7085" kern="1200">
        <a:solidFill>
          <a:schemeClr val="tx1"/>
        </a:solidFill>
        <a:latin typeface="+mn-lt"/>
        <a:ea typeface="+mn-ea"/>
        <a:cs typeface="+mn-cs"/>
      </a:defRPr>
    </a:lvl5pPr>
    <a:lvl6pPr marL="8997696" algn="l" defTabSz="3599078" rtl="0" eaLnBrk="1" latinLnBrk="0" hangingPunct="1">
      <a:defRPr sz="7085" kern="1200">
        <a:solidFill>
          <a:schemeClr val="tx1"/>
        </a:solidFill>
        <a:latin typeface="+mn-lt"/>
        <a:ea typeface="+mn-ea"/>
        <a:cs typeface="+mn-cs"/>
      </a:defRPr>
    </a:lvl6pPr>
    <a:lvl7pPr marL="10797235" algn="l" defTabSz="3599078" rtl="0" eaLnBrk="1" latinLnBrk="0" hangingPunct="1">
      <a:defRPr sz="7085" kern="1200">
        <a:solidFill>
          <a:schemeClr val="tx1"/>
        </a:solidFill>
        <a:latin typeface="+mn-lt"/>
        <a:ea typeface="+mn-ea"/>
        <a:cs typeface="+mn-cs"/>
      </a:defRPr>
    </a:lvl7pPr>
    <a:lvl8pPr marL="12596774" algn="l" defTabSz="3599078" rtl="0" eaLnBrk="1" latinLnBrk="0" hangingPunct="1">
      <a:defRPr sz="7085" kern="1200">
        <a:solidFill>
          <a:schemeClr val="tx1"/>
        </a:solidFill>
        <a:latin typeface="+mn-lt"/>
        <a:ea typeface="+mn-ea"/>
        <a:cs typeface="+mn-cs"/>
      </a:defRPr>
    </a:lvl8pPr>
    <a:lvl9pPr marL="14396314" algn="l" defTabSz="3599078" rtl="0" eaLnBrk="1" latinLnBrk="0" hangingPunct="1">
      <a:defRPr sz="708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424" userDrawn="1">
          <p15:clr>
            <a:srgbClr val="A4A3A4"/>
          </p15:clr>
        </p15:guide>
        <p15:guide id="2" pos="114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5F1FF"/>
    <a:srgbClr val="00CDC8"/>
    <a:srgbClr val="FF7C80"/>
    <a:srgbClr val="07AECF"/>
    <a:srgbClr val="A4E0FE"/>
    <a:srgbClr val="7FD3FD"/>
    <a:srgbClr val="F7FCFF"/>
    <a:srgbClr val="E7F7FF"/>
    <a:srgbClr val="0099FF"/>
    <a:srgbClr val="08A0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4" autoAdjust="0"/>
    <p:restoredTop sz="95948" autoAdjust="0"/>
  </p:normalViewPr>
  <p:slideViewPr>
    <p:cSldViewPr snapToGrid="0" showGuides="1">
      <p:cViewPr>
        <p:scale>
          <a:sx n="60" d="100"/>
          <a:sy n="60" d="100"/>
        </p:scale>
        <p:origin x="-5166" y="-12414"/>
      </p:cViewPr>
      <p:guideLst>
        <p:guide orient="horz" pos="17424"/>
        <p:guide pos="114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57C597-9FE6-4E3F-888D-4E73721AA36B}" type="datetimeFigureOut">
              <a:rPr lang="en-US" smtClean="0"/>
              <a:t>10/25/2023</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E90EA6-995A-4972-9D28-EE4B3A8AF6E9}" type="slidenum">
              <a:rPr lang="en-US" smtClean="0"/>
              <a:t>‹#›</a:t>
            </a:fld>
            <a:endParaRPr lang="en-US"/>
          </a:p>
        </p:txBody>
      </p:sp>
    </p:spTree>
    <p:extLst>
      <p:ext uri="{BB962C8B-B14F-4D97-AF65-F5344CB8AC3E}">
        <p14:creationId xmlns:p14="http://schemas.microsoft.com/office/powerpoint/2010/main" val="30015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E90EA6-995A-4972-9D28-EE4B3A8AF6E9}" type="slidenum">
              <a:rPr lang="en-US" smtClean="0"/>
              <a:t>1</a:t>
            </a:fld>
            <a:endParaRPr lang="en-US"/>
          </a:p>
        </p:txBody>
      </p:sp>
    </p:spTree>
    <p:extLst>
      <p:ext uri="{BB962C8B-B14F-4D97-AF65-F5344CB8AC3E}">
        <p14:creationId xmlns:p14="http://schemas.microsoft.com/office/powerpoint/2010/main" val="2768588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7F2FC-5C39-F307-0D3D-B4E50FB904E9}"/>
              </a:ext>
            </a:extLst>
          </p:cNvPr>
          <p:cNvSpPr>
            <a:spLocks noGrp="1"/>
          </p:cNvSpPr>
          <p:nvPr>
            <p:ph type="ctrTitle"/>
          </p:nvPr>
        </p:nvSpPr>
        <p:spPr>
          <a:xfrm>
            <a:off x="4114800" y="7183128"/>
            <a:ext cx="24688800" cy="15280640"/>
          </a:xfrm>
        </p:spPr>
        <p:txBody>
          <a:bodyPr anchor="b"/>
          <a:lstStyle>
            <a:lvl1pPr algn="ctr">
              <a:defRPr sz="4888"/>
            </a:lvl1pPr>
          </a:lstStyle>
          <a:p>
            <a:r>
              <a:rPr lang="en-US"/>
              <a:t>Click to edit Master title style</a:t>
            </a:r>
          </a:p>
        </p:txBody>
      </p:sp>
      <p:sp>
        <p:nvSpPr>
          <p:cNvPr id="3" name="Subtitle 2">
            <a:extLst>
              <a:ext uri="{FF2B5EF4-FFF2-40B4-BE49-F238E27FC236}">
                <a16:creationId xmlns:a16="http://schemas.microsoft.com/office/drawing/2014/main" id="{F02DCB45-4C8D-5A42-3E2D-91B5FF6791B6}"/>
              </a:ext>
            </a:extLst>
          </p:cNvPr>
          <p:cNvSpPr>
            <a:spLocks noGrp="1"/>
          </p:cNvSpPr>
          <p:nvPr>
            <p:ph type="subTitle" idx="1"/>
          </p:nvPr>
        </p:nvSpPr>
        <p:spPr>
          <a:xfrm>
            <a:off x="4114800" y="23053040"/>
            <a:ext cx="24688800" cy="10596880"/>
          </a:xfrm>
        </p:spPr>
        <p:txBody>
          <a:bodyPr/>
          <a:lstStyle>
            <a:lvl1pPr marL="0" indent="0" algn="ctr">
              <a:buNone/>
              <a:defRPr sz="1960"/>
            </a:lvl1pPr>
            <a:lvl2pPr marL="372550" indent="0" algn="ctr">
              <a:buNone/>
              <a:defRPr sz="1632"/>
            </a:lvl2pPr>
            <a:lvl3pPr marL="745108" indent="0" algn="ctr">
              <a:buNone/>
              <a:defRPr sz="1464"/>
            </a:lvl3pPr>
            <a:lvl4pPr marL="1117658" indent="0" algn="ctr">
              <a:buNone/>
              <a:defRPr sz="1304"/>
            </a:lvl4pPr>
            <a:lvl5pPr marL="1490208" indent="0" algn="ctr">
              <a:buNone/>
              <a:defRPr sz="1304"/>
            </a:lvl5pPr>
            <a:lvl6pPr marL="1862758" indent="0" algn="ctr">
              <a:buNone/>
              <a:defRPr sz="1304"/>
            </a:lvl6pPr>
            <a:lvl7pPr marL="2235314" indent="0" algn="ctr">
              <a:buNone/>
              <a:defRPr sz="1304"/>
            </a:lvl7pPr>
            <a:lvl8pPr marL="2607865" indent="0" algn="ctr">
              <a:buNone/>
              <a:defRPr sz="1304"/>
            </a:lvl8pPr>
            <a:lvl9pPr marL="2980415" indent="0" algn="ctr">
              <a:buNone/>
              <a:defRPr sz="1304"/>
            </a:lvl9pPr>
          </a:lstStyle>
          <a:p>
            <a:r>
              <a:rPr lang="en-US"/>
              <a:t>Click to edit Master subtitle style</a:t>
            </a:r>
          </a:p>
        </p:txBody>
      </p:sp>
      <p:sp>
        <p:nvSpPr>
          <p:cNvPr id="4" name="Date Placeholder 3">
            <a:extLst>
              <a:ext uri="{FF2B5EF4-FFF2-40B4-BE49-F238E27FC236}">
                <a16:creationId xmlns:a16="http://schemas.microsoft.com/office/drawing/2014/main" id="{107FBCED-C346-D122-B25E-6DC60A94F400}"/>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5" name="Footer Placeholder 4">
            <a:extLst>
              <a:ext uri="{FF2B5EF4-FFF2-40B4-BE49-F238E27FC236}">
                <a16:creationId xmlns:a16="http://schemas.microsoft.com/office/drawing/2014/main" id="{19D08698-8770-FC19-56A5-B8D785C6C0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C602C4-E1ED-73D2-7104-02C050E7152F}"/>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118055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50849-AC0C-6EB8-08ED-1D62B1BFC4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7FE13C-49EC-BF9D-AE2D-841CE91554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9774D3-40A7-F5DF-672B-F051CB46D48A}"/>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5" name="Footer Placeholder 4">
            <a:extLst>
              <a:ext uri="{FF2B5EF4-FFF2-40B4-BE49-F238E27FC236}">
                <a16:creationId xmlns:a16="http://schemas.microsoft.com/office/drawing/2014/main" id="{C22CD47C-53A3-DE24-ABD5-79C77EFD44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AEC1DD-3672-0EBE-AB5C-9724272BCD59}"/>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1917256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FE9C8B-BD86-E8D4-3E88-ABA58A77F8CC}"/>
              </a:ext>
            </a:extLst>
          </p:cNvPr>
          <p:cNvSpPr>
            <a:spLocks noGrp="1"/>
          </p:cNvSpPr>
          <p:nvPr>
            <p:ph type="title" orient="vert"/>
          </p:nvPr>
        </p:nvSpPr>
        <p:spPr>
          <a:xfrm>
            <a:off x="23557236" y="2336801"/>
            <a:ext cx="7098031" cy="3719576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6DC4A5-0FFC-2EBF-2C95-8B5B502EF879}"/>
              </a:ext>
            </a:extLst>
          </p:cNvPr>
          <p:cNvSpPr>
            <a:spLocks noGrp="1"/>
          </p:cNvSpPr>
          <p:nvPr>
            <p:ph type="body" orient="vert" idx="1"/>
          </p:nvPr>
        </p:nvSpPr>
        <p:spPr>
          <a:xfrm>
            <a:off x="2263141" y="2336801"/>
            <a:ext cx="20882611" cy="371957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C9CE67-D547-A0A8-F01B-C5630BA98DF9}"/>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5" name="Footer Placeholder 4">
            <a:extLst>
              <a:ext uri="{FF2B5EF4-FFF2-40B4-BE49-F238E27FC236}">
                <a16:creationId xmlns:a16="http://schemas.microsoft.com/office/drawing/2014/main" id="{415940CC-517E-8043-FC34-5E18C26FEE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C5B596-9023-ABC2-A2C7-4EAA132358F8}"/>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2416268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BD919-60D2-D096-DCC7-9AF69A98F7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1AFCA1-0F45-598F-600D-58DB86FD72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739EF0-25A3-4D2A-FF76-E669C0175B12}"/>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5" name="Footer Placeholder 4">
            <a:extLst>
              <a:ext uri="{FF2B5EF4-FFF2-40B4-BE49-F238E27FC236}">
                <a16:creationId xmlns:a16="http://schemas.microsoft.com/office/drawing/2014/main" id="{84129B59-5D10-CD2D-3040-19935BA82F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B64F90-53BD-DC85-BD30-3A490A2A7BEC}"/>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1354344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E8ECF-023A-17B3-E139-E6E46C1483D0}"/>
              </a:ext>
            </a:extLst>
          </p:cNvPr>
          <p:cNvSpPr>
            <a:spLocks noGrp="1"/>
          </p:cNvSpPr>
          <p:nvPr>
            <p:ph type="title"/>
          </p:nvPr>
        </p:nvSpPr>
        <p:spPr>
          <a:xfrm>
            <a:off x="2245996" y="10942328"/>
            <a:ext cx="28392120" cy="18257520"/>
          </a:xfrm>
        </p:spPr>
        <p:txBody>
          <a:bodyPr anchor="b"/>
          <a:lstStyle>
            <a:lvl1pPr>
              <a:defRPr sz="4888"/>
            </a:lvl1pPr>
          </a:lstStyle>
          <a:p>
            <a:r>
              <a:rPr lang="en-US"/>
              <a:t>Click to edit Master title style</a:t>
            </a:r>
          </a:p>
        </p:txBody>
      </p:sp>
      <p:sp>
        <p:nvSpPr>
          <p:cNvPr id="3" name="Text Placeholder 2">
            <a:extLst>
              <a:ext uri="{FF2B5EF4-FFF2-40B4-BE49-F238E27FC236}">
                <a16:creationId xmlns:a16="http://schemas.microsoft.com/office/drawing/2014/main" id="{768A70DC-72D8-3ED6-51B7-8EDD4A8F41B0}"/>
              </a:ext>
            </a:extLst>
          </p:cNvPr>
          <p:cNvSpPr>
            <a:spLocks noGrp="1"/>
          </p:cNvSpPr>
          <p:nvPr>
            <p:ph type="body" idx="1"/>
          </p:nvPr>
        </p:nvSpPr>
        <p:spPr>
          <a:xfrm>
            <a:off x="2245996" y="29372568"/>
            <a:ext cx="28392120" cy="9601200"/>
          </a:xfrm>
        </p:spPr>
        <p:txBody>
          <a:bodyPr/>
          <a:lstStyle>
            <a:lvl1pPr marL="0" indent="0">
              <a:buNone/>
              <a:defRPr sz="1960">
                <a:solidFill>
                  <a:schemeClr val="tx1">
                    <a:tint val="75000"/>
                  </a:schemeClr>
                </a:solidFill>
              </a:defRPr>
            </a:lvl1pPr>
            <a:lvl2pPr marL="372550" indent="0">
              <a:buNone/>
              <a:defRPr sz="1632">
                <a:solidFill>
                  <a:schemeClr val="tx1">
                    <a:tint val="75000"/>
                  </a:schemeClr>
                </a:solidFill>
              </a:defRPr>
            </a:lvl2pPr>
            <a:lvl3pPr marL="745108" indent="0">
              <a:buNone/>
              <a:defRPr sz="1464">
                <a:solidFill>
                  <a:schemeClr val="tx1">
                    <a:tint val="75000"/>
                  </a:schemeClr>
                </a:solidFill>
              </a:defRPr>
            </a:lvl3pPr>
            <a:lvl4pPr marL="1117658" indent="0">
              <a:buNone/>
              <a:defRPr sz="1304">
                <a:solidFill>
                  <a:schemeClr val="tx1">
                    <a:tint val="75000"/>
                  </a:schemeClr>
                </a:solidFill>
              </a:defRPr>
            </a:lvl4pPr>
            <a:lvl5pPr marL="1490208" indent="0">
              <a:buNone/>
              <a:defRPr sz="1304">
                <a:solidFill>
                  <a:schemeClr val="tx1">
                    <a:tint val="75000"/>
                  </a:schemeClr>
                </a:solidFill>
              </a:defRPr>
            </a:lvl5pPr>
            <a:lvl6pPr marL="1862758" indent="0">
              <a:buNone/>
              <a:defRPr sz="1304">
                <a:solidFill>
                  <a:schemeClr val="tx1">
                    <a:tint val="75000"/>
                  </a:schemeClr>
                </a:solidFill>
              </a:defRPr>
            </a:lvl6pPr>
            <a:lvl7pPr marL="2235314" indent="0">
              <a:buNone/>
              <a:defRPr sz="1304">
                <a:solidFill>
                  <a:schemeClr val="tx1">
                    <a:tint val="75000"/>
                  </a:schemeClr>
                </a:solidFill>
              </a:defRPr>
            </a:lvl7pPr>
            <a:lvl8pPr marL="2607865" indent="0">
              <a:buNone/>
              <a:defRPr sz="1304">
                <a:solidFill>
                  <a:schemeClr val="tx1">
                    <a:tint val="75000"/>
                  </a:schemeClr>
                </a:solidFill>
              </a:defRPr>
            </a:lvl8pPr>
            <a:lvl9pPr marL="2980415" indent="0">
              <a:buNone/>
              <a:defRPr sz="1304">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76EEEA-9193-831D-EDDC-8CE956C66CC5}"/>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5" name="Footer Placeholder 4">
            <a:extLst>
              <a:ext uri="{FF2B5EF4-FFF2-40B4-BE49-F238E27FC236}">
                <a16:creationId xmlns:a16="http://schemas.microsoft.com/office/drawing/2014/main" id="{466EAC98-39D9-CA42-BAB7-2D6E640D1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65405C-C06C-6216-C221-A724691C0EB3}"/>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1674370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6D952-C016-2F94-175F-D780C3A7F5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E936E3-EB48-D568-BF3E-8ECC75EE63DD}"/>
              </a:ext>
            </a:extLst>
          </p:cNvPr>
          <p:cNvSpPr>
            <a:spLocks noGrp="1"/>
          </p:cNvSpPr>
          <p:nvPr>
            <p:ph sz="half" idx="1"/>
          </p:nvPr>
        </p:nvSpPr>
        <p:spPr>
          <a:xfrm>
            <a:off x="2263140" y="11684000"/>
            <a:ext cx="13990320" cy="27848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CD31F6-3A6E-6DDB-94E9-6535CA5A3CD2}"/>
              </a:ext>
            </a:extLst>
          </p:cNvPr>
          <p:cNvSpPr>
            <a:spLocks noGrp="1"/>
          </p:cNvSpPr>
          <p:nvPr>
            <p:ph sz="half" idx="2"/>
          </p:nvPr>
        </p:nvSpPr>
        <p:spPr>
          <a:xfrm>
            <a:off x="16664940" y="11684000"/>
            <a:ext cx="13990320" cy="27848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47B238D-F05B-429A-11A0-FD1A2B59CBFB}"/>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6" name="Footer Placeholder 5">
            <a:extLst>
              <a:ext uri="{FF2B5EF4-FFF2-40B4-BE49-F238E27FC236}">
                <a16:creationId xmlns:a16="http://schemas.microsoft.com/office/drawing/2014/main" id="{7CE886E6-60D6-1560-A3B1-35C4AA1B29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B2D598-79D6-8A8A-6AA9-EE4FB709F6EF}"/>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4174320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F2C46-2FBD-C794-4916-4796D6D699A5}"/>
              </a:ext>
            </a:extLst>
          </p:cNvPr>
          <p:cNvSpPr>
            <a:spLocks noGrp="1"/>
          </p:cNvSpPr>
          <p:nvPr>
            <p:ph type="title"/>
          </p:nvPr>
        </p:nvSpPr>
        <p:spPr>
          <a:xfrm>
            <a:off x="2267428" y="2336808"/>
            <a:ext cx="28392120" cy="84836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2B3872-57AA-62E7-BC47-CA5C9895511C}"/>
              </a:ext>
            </a:extLst>
          </p:cNvPr>
          <p:cNvSpPr>
            <a:spLocks noGrp="1"/>
          </p:cNvSpPr>
          <p:nvPr>
            <p:ph type="body" idx="1"/>
          </p:nvPr>
        </p:nvSpPr>
        <p:spPr>
          <a:xfrm>
            <a:off x="2267438" y="10759448"/>
            <a:ext cx="13926025" cy="5273040"/>
          </a:xfrm>
        </p:spPr>
        <p:txBody>
          <a:bodyPr anchor="b"/>
          <a:lstStyle>
            <a:lvl1pPr marL="0" indent="0">
              <a:buNone/>
              <a:defRPr sz="1960" b="1"/>
            </a:lvl1pPr>
            <a:lvl2pPr marL="372550" indent="0">
              <a:buNone/>
              <a:defRPr sz="1632" b="1"/>
            </a:lvl2pPr>
            <a:lvl3pPr marL="745108" indent="0">
              <a:buNone/>
              <a:defRPr sz="1464" b="1"/>
            </a:lvl3pPr>
            <a:lvl4pPr marL="1117658" indent="0">
              <a:buNone/>
              <a:defRPr sz="1304" b="1"/>
            </a:lvl4pPr>
            <a:lvl5pPr marL="1490208" indent="0">
              <a:buNone/>
              <a:defRPr sz="1304" b="1"/>
            </a:lvl5pPr>
            <a:lvl6pPr marL="1862758" indent="0">
              <a:buNone/>
              <a:defRPr sz="1304" b="1"/>
            </a:lvl6pPr>
            <a:lvl7pPr marL="2235314" indent="0">
              <a:buNone/>
              <a:defRPr sz="1304" b="1"/>
            </a:lvl7pPr>
            <a:lvl8pPr marL="2607865" indent="0">
              <a:buNone/>
              <a:defRPr sz="1304" b="1"/>
            </a:lvl8pPr>
            <a:lvl9pPr marL="2980415" indent="0">
              <a:buNone/>
              <a:defRPr sz="1304" b="1"/>
            </a:lvl9pPr>
          </a:lstStyle>
          <a:p>
            <a:pPr lvl="0"/>
            <a:r>
              <a:rPr lang="en-US"/>
              <a:t>Click to edit Master text styles</a:t>
            </a:r>
          </a:p>
        </p:txBody>
      </p:sp>
      <p:sp>
        <p:nvSpPr>
          <p:cNvPr id="4" name="Content Placeholder 3">
            <a:extLst>
              <a:ext uri="{FF2B5EF4-FFF2-40B4-BE49-F238E27FC236}">
                <a16:creationId xmlns:a16="http://schemas.microsoft.com/office/drawing/2014/main" id="{75F27462-DF36-36BC-EC10-BCFAA9E4F230}"/>
              </a:ext>
            </a:extLst>
          </p:cNvPr>
          <p:cNvSpPr>
            <a:spLocks noGrp="1"/>
          </p:cNvSpPr>
          <p:nvPr>
            <p:ph sz="half" idx="2"/>
          </p:nvPr>
        </p:nvSpPr>
        <p:spPr>
          <a:xfrm>
            <a:off x="2267438" y="16032481"/>
            <a:ext cx="13926025" cy="23581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43F4FBF-47AA-72FC-3531-8BC059C197B4}"/>
              </a:ext>
            </a:extLst>
          </p:cNvPr>
          <p:cNvSpPr>
            <a:spLocks noGrp="1"/>
          </p:cNvSpPr>
          <p:nvPr>
            <p:ph type="body" sz="quarter" idx="3"/>
          </p:nvPr>
        </p:nvSpPr>
        <p:spPr>
          <a:xfrm>
            <a:off x="16664946" y="10759448"/>
            <a:ext cx="13994608" cy="5273040"/>
          </a:xfrm>
        </p:spPr>
        <p:txBody>
          <a:bodyPr anchor="b"/>
          <a:lstStyle>
            <a:lvl1pPr marL="0" indent="0">
              <a:buNone/>
              <a:defRPr sz="1960" b="1"/>
            </a:lvl1pPr>
            <a:lvl2pPr marL="372550" indent="0">
              <a:buNone/>
              <a:defRPr sz="1632" b="1"/>
            </a:lvl2pPr>
            <a:lvl3pPr marL="745108" indent="0">
              <a:buNone/>
              <a:defRPr sz="1464" b="1"/>
            </a:lvl3pPr>
            <a:lvl4pPr marL="1117658" indent="0">
              <a:buNone/>
              <a:defRPr sz="1304" b="1"/>
            </a:lvl4pPr>
            <a:lvl5pPr marL="1490208" indent="0">
              <a:buNone/>
              <a:defRPr sz="1304" b="1"/>
            </a:lvl5pPr>
            <a:lvl6pPr marL="1862758" indent="0">
              <a:buNone/>
              <a:defRPr sz="1304" b="1"/>
            </a:lvl6pPr>
            <a:lvl7pPr marL="2235314" indent="0">
              <a:buNone/>
              <a:defRPr sz="1304" b="1"/>
            </a:lvl7pPr>
            <a:lvl8pPr marL="2607865" indent="0">
              <a:buNone/>
              <a:defRPr sz="1304" b="1"/>
            </a:lvl8pPr>
            <a:lvl9pPr marL="2980415" indent="0">
              <a:buNone/>
              <a:defRPr sz="1304" b="1"/>
            </a:lvl9pPr>
          </a:lstStyle>
          <a:p>
            <a:pPr lvl="0"/>
            <a:r>
              <a:rPr lang="en-US"/>
              <a:t>Click to edit Master text styles</a:t>
            </a:r>
          </a:p>
        </p:txBody>
      </p:sp>
      <p:sp>
        <p:nvSpPr>
          <p:cNvPr id="6" name="Content Placeholder 5">
            <a:extLst>
              <a:ext uri="{FF2B5EF4-FFF2-40B4-BE49-F238E27FC236}">
                <a16:creationId xmlns:a16="http://schemas.microsoft.com/office/drawing/2014/main" id="{08BED4AA-8951-002F-8E7D-71677A5F8F55}"/>
              </a:ext>
            </a:extLst>
          </p:cNvPr>
          <p:cNvSpPr>
            <a:spLocks noGrp="1"/>
          </p:cNvSpPr>
          <p:nvPr>
            <p:ph sz="quarter" idx="4"/>
          </p:nvPr>
        </p:nvSpPr>
        <p:spPr>
          <a:xfrm>
            <a:off x="16664946" y="16032481"/>
            <a:ext cx="13994608" cy="23581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4C0DD9-6B8B-BF0D-C675-0502CB541B0B}"/>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8" name="Footer Placeholder 7">
            <a:extLst>
              <a:ext uri="{FF2B5EF4-FFF2-40B4-BE49-F238E27FC236}">
                <a16:creationId xmlns:a16="http://schemas.microsoft.com/office/drawing/2014/main" id="{CFB8DE5F-645F-B487-1490-45F0DA82DFE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85AC02-A4D8-C1B9-AC35-E06BF0D2B400}"/>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1312885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54331-B304-D6B6-E308-FFF1357D21E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CD9AC5-37E1-3EAD-3F03-FF45F8B6109A}"/>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4" name="Footer Placeholder 3">
            <a:extLst>
              <a:ext uri="{FF2B5EF4-FFF2-40B4-BE49-F238E27FC236}">
                <a16:creationId xmlns:a16="http://schemas.microsoft.com/office/drawing/2014/main" id="{0BE1446A-2E3A-21F2-6FB8-11DCDAB26B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ADD175D-8926-1A52-2050-13A5766D0294}"/>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32858647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81110A-D54D-7DA5-B643-280CD6E4703B}"/>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3" name="Footer Placeholder 2">
            <a:extLst>
              <a:ext uri="{FF2B5EF4-FFF2-40B4-BE49-F238E27FC236}">
                <a16:creationId xmlns:a16="http://schemas.microsoft.com/office/drawing/2014/main" id="{C058779C-8EE2-F4C1-846D-2B44C7454E5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EBFADA9-3067-458D-0EAF-5F2ED3B713DB}"/>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936112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63130-1E66-6622-61ED-D9F1641803D7}"/>
              </a:ext>
            </a:extLst>
          </p:cNvPr>
          <p:cNvSpPr>
            <a:spLocks noGrp="1"/>
          </p:cNvSpPr>
          <p:nvPr>
            <p:ph type="title"/>
          </p:nvPr>
        </p:nvSpPr>
        <p:spPr>
          <a:xfrm>
            <a:off x="2267435" y="2926080"/>
            <a:ext cx="10617041" cy="10241280"/>
          </a:xfrm>
        </p:spPr>
        <p:txBody>
          <a:bodyPr anchor="b"/>
          <a:lstStyle>
            <a:lvl1pPr>
              <a:defRPr sz="2608"/>
            </a:lvl1pPr>
          </a:lstStyle>
          <a:p>
            <a:r>
              <a:rPr lang="en-US"/>
              <a:t>Click to edit Master title style</a:t>
            </a:r>
          </a:p>
        </p:txBody>
      </p:sp>
      <p:sp>
        <p:nvSpPr>
          <p:cNvPr id="3" name="Content Placeholder 2">
            <a:extLst>
              <a:ext uri="{FF2B5EF4-FFF2-40B4-BE49-F238E27FC236}">
                <a16:creationId xmlns:a16="http://schemas.microsoft.com/office/drawing/2014/main" id="{DF3625EB-7DD9-ACA3-2248-84E87DD23E94}"/>
              </a:ext>
            </a:extLst>
          </p:cNvPr>
          <p:cNvSpPr>
            <a:spLocks noGrp="1"/>
          </p:cNvSpPr>
          <p:nvPr>
            <p:ph idx="1"/>
          </p:nvPr>
        </p:nvSpPr>
        <p:spPr>
          <a:xfrm>
            <a:off x="13994614" y="6319529"/>
            <a:ext cx="16664940" cy="31191200"/>
          </a:xfrm>
        </p:spPr>
        <p:txBody>
          <a:bodyPr/>
          <a:lstStyle>
            <a:lvl1pPr>
              <a:defRPr sz="2608"/>
            </a:lvl1pPr>
            <a:lvl2pPr>
              <a:defRPr sz="2280"/>
            </a:lvl2pPr>
            <a:lvl3pPr>
              <a:defRPr sz="1960"/>
            </a:lvl3pPr>
            <a:lvl4pPr>
              <a:defRPr sz="1632"/>
            </a:lvl4pPr>
            <a:lvl5pPr>
              <a:defRPr sz="1632"/>
            </a:lvl5pPr>
            <a:lvl6pPr>
              <a:defRPr sz="1632"/>
            </a:lvl6pPr>
            <a:lvl7pPr>
              <a:defRPr sz="1632"/>
            </a:lvl7pPr>
            <a:lvl8pPr>
              <a:defRPr sz="1632"/>
            </a:lvl8pPr>
            <a:lvl9pPr>
              <a:defRPr sz="163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F63E75-FEBB-CA52-8C56-FC0208AE2E44}"/>
              </a:ext>
            </a:extLst>
          </p:cNvPr>
          <p:cNvSpPr>
            <a:spLocks noGrp="1"/>
          </p:cNvSpPr>
          <p:nvPr>
            <p:ph type="body" sz="half" idx="2"/>
          </p:nvPr>
        </p:nvSpPr>
        <p:spPr>
          <a:xfrm>
            <a:off x="2267435" y="13167360"/>
            <a:ext cx="10617041" cy="24394160"/>
          </a:xfrm>
        </p:spPr>
        <p:txBody>
          <a:bodyPr/>
          <a:lstStyle>
            <a:lvl1pPr marL="0" indent="0">
              <a:buNone/>
              <a:defRPr sz="1304"/>
            </a:lvl1pPr>
            <a:lvl2pPr marL="372550" indent="0">
              <a:buNone/>
              <a:defRPr sz="1144"/>
            </a:lvl2pPr>
            <a:lvl3pPr marL="745108" indent="0">
              <a:buNone/>
              <a:defRPr sz="976"/>
            </a:lvl3pPr>
            <a:lvl4pPr marL="1117658" indent="0">
              <a:buNone/>
              <a:defRPr sz="816"/>
            </a:lvl4pPr>
            <a:lvl5pPr marL="1490208" indent="0">
              <a:buNone/>
              <a:defRPr sz="816"/>
            </a:lvl5pPr>
            <a:lvl6pPr marL="1862758" indent="0">
              <a:buNone/>
              <a:defRPr sz="816"/>
            </a:lvl6pPr>
            <a:lvl7pPr marL="2235314" indent="0">
              <a:buNone/>
              <a:defRPr sz="816"/>
            </a:lvl7pPr>
            <a:lvl8pPr marL="2607865" indent="0">
              <a:buNone/>
              <a:defRPr sz="816"/>
            </a:lvl8pPr>
            <a:lvl9pPr marL="2980415" indent="0">
              <a:buNone/>
              <a:defRPr sz="816"/>
            </a:lvl9pPr>
          </a:lstStyle>
          <a:p>
            <a:pPr lvl="0"/>
            <a:r>
              <a:rPr lang="en-US"/>
              <a:t>Click to edit Master text styles</a:t>
            </a:r>
          </a:p>
        </p:txBody>
      </p:sp>
      <p:sp>
        <p:nvSpPr>
          <p:cNvPr id="5" name="Date Placeholder 4">
            <a:extLst>
              <a:ext uri="{FF2B5EF4-FFF2-40B4-BE49-F238E27FC236}">
                <a16:creationId xmlns:a16="http://schemas.microsoft.com/office/drawing/2014/main" id="{7A71C272-078C-6450-0436-278661770233}"/>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6" name="Footer Placeholder 5">
            <a:extLst>
              <a:ext uri="{FF2B5EF4-FFF2-40B4-BE49-F238E27FC236}">
                <a16:creationId xmlns:a16="http://schemas.microsoft.com/office/drawing/2014/main" id="{5AB9EE2A-10D1-17D3-98B5-D180DF34E8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69799C-786E-D524-ED70-B4330A37FBF0}"/>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2876000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BD6FB-B8A0-68ED-707F-09B087A20CAB}"/>
              </a:ext>
            </a:extLst>
          </p:cNvPr>
          <p:cNvSpPr>
            <a:spLocks noGrp="1"/>
          </p:cNvSpPr>
          <p:nvPr>
            <p:ph type="title"/>
          </p:nvPr>
        </p:nvSpPr>
        <p:spPr>
          <a:xfrm>
            <a:off x="2267435" y="2926080"/>
            <a:ext cx="10617041" cy="10241280"/>
          </a:xfrm>
        </p:spPr>
        <p:txBody>
          <a:bodyPr anchor="b"/>
          <a:lstStyle>
            <a:lvl1pPr>
              <a:defRPr sz="2608"/>
            </a:lvl1pPr>
          </a:lstStyle>
          <a:p>
            <a:r>
              <a:rPr lang="en-US"/>
              <a:t>Click to edit Master title style</a:t>
            </a:r>
          </a:p>
        </p:txBody>
      </p:sp>
      <p:sp>
        <p:nvSpPr>
          <p:cNvPr id="3" name="Picture Placeholder 2">
            <a:extLst>
              <a:ext uri="{FF2B5EF4-FFF2-40B4-BE49-F238E27FC236}">
                <a16:creationId xmlns:a16="http://schemas.microsoft.com/office/drawing/2014/main" id="{543D3592-910F-81BA-2582-316B3899ABAB}"/>
              </a:ext>
            </a:extLst>
          </p:cNvPr>
          <p:cNvSpPr>
            <a:spLocks noGrp="1"/>
          </p:cNvSpPr>
          <p:nvPr>
            <p:ph type="pic" idx="1"/>
          </p:nvPr>
        </p:nvSpPr>
        <p:spPr>
          <a:xfrm>
            <a:off x="13994614" y="6319529"/>
            <a:ext cx="16664940" cy="31191200"/>
          </a:xfrm>
        </p:spPr>
        <p:txBody>
          <a:bodyPr/>
          <a:lstStyle>
            <a:lvl1pPr marL="0" indent="0">
              <a:buNone/>
              <a:defRPr sz="2608"/>
            </a:lvl1pPr>
            <a:lvl2pPr marL="372550" indent="0">
              <a:buNone/>
              <a:defRPr sz="2280"/>
            </a:lvl2pPr>
            <a:lvl3pPr marL="745108" indent="0">
              <a:buNone/>
              <a:defRPr sz="1960"/>
            </a:lvl3pPr>
            <a:lvl4pPr marL="1117658" indent="0">
              <a:buNone/>
              <a:defRPr sz="1632"/>
            </a:lvl4pPr>
            <a:lvl5pPr marL="1490208" indent="0">
              <a:buNone/>
              <a:defRPr sz="1632"/>
            </a:lvl5pPr>
            <a:lvl6pPr marL="1862758" indent="0">
              <a:buNone/>
              <a:defRPr sz="1632"/>
            </a:lvl6pPr>
            <a:lvl7pPr marL="2235314" indent="0">
              <a:buNone/>
              <a:defRPr sz="1632"/>
            </a:lvl7pPr>
            <a:lvl8pPr marL="2607865" indent="0">
              <a:buNone/>
              <a:defRPr sz="1632"/>
            </a:lvl8pPr>
            <a:lvl9pPr marL="2980415" indent="0">
              <a:buNone/>
              <a:defRPr sz="1632"/>
            </a:lvl9pPr>
          </a:lstStyle>
          <a:p>
            <a:endParaRPr lang="en-US"/>
          </a:p>
        </p:txBody>
      </p:sp>
      <p:sp>
        <p:nvSpPr>
          <p:cNvPr id="4" name="Text Placeholder 3">
            <a:extLst>
              <a:ext uri="{FF2B5EF4-FFF2-40B4-BE49-F238E27FC236}">
                <a16:creationId xmlns:a16="http://schemas.microsoft.com/office/drawing/2014/main" id="{90AE2255-5D5A-B099-57BE-F2BA16A10D36}"/>
              </a:ext>
            </a:extLst>
          </p:cNvPr>
          <p:cNvSpPr>
            <a:spLocks noGrp="1"/>
          </p:cNvSpPr>
          <p:nvPr>
            <p:ph type="body" sz="half" idx="2"/>
          </p:nvPr>
        </p:nvSpPr>
        <p:spPr>
          <a:xfrm>
            <a:off x="2267435" y="13167360"/>
            <a:ext cx="10617041" cy="24394160"/>
          </a:xfrm>
        </p:spPr>
        <p:txBody>
          <a:bodyPr/>
          <a:lstStyle>
            <a:lvl1pPr marL="0" indent="0">
              <a:buNone/>
              <a:defRPr sz="1304"/>
            </a:lvl1pPr>
            <a:lvl2pPr marL="372550" indent="0">
              <a:buNone/>
              <a:defRPr sz="1144"/>
            </a:lvl2pPr>
            <a:lvl3pPr marL="745108" indent="0">
              <a:buNone/>
              <a:defRPr sz="976"/>
            </a:lvl3pPr>
            <a:lvl4pPr marL="1117658" indent="0">
              <a:buNone/>
              <a:defRPr sz="816"/>
            </a:lvl4pPr>
            <a:lvl5pPr marL="1490208" indent="0">
              <a:buNone/>
              <a:defRPr sz="816"/>
            </a:lvl5pPr>
            <a:lvl6pPr marL="1862758" indent="0">
              <a:buNone/>
              <a:defRPr sz="816"/>
            </a:lvl6pPr>
            <a:lvl7pPr marL="2235314" indent="0">
              <a:buNone/>
              <a:defRPr sz="816"/>
            </a:lvl7pPr>
            <a:lvl8pPr marL="2607865" indent="0">
              <a:buNone/>
              <a:defRPr sz="816"/>
            </a:lvl8pPr>
            <a:lvl9pPr marL="2980415" indent="0">
              <a:buNone/>
              <a:defRPr sz="816"/>
            </a:lvl9pPr>
          </a:lstStyle>
          <a:p>
            <a:pPr lvl="0"/>
            <a:r>
              <a:rPr lang="en-US"/>
              <a:t>Click to edit Master text styles</a:t>
            </a:r>
          </a:p>
        </p:txBody>
      </p:sp>
      <p:sp>
        <p:nvSpPr>
          <p:cNvPr id="5" name="Date Placeholder 4">
            <a:extLst>
              <a:ext uri="{FF2B5EF4-FFF2-40B4-BE49-F238E27FC236}">
                <a16:creationId xmlns:a16="http://schemas.microsoft.com/office/drawing/2014/main" id="{872B96B7-1667-EACF-D435-CBC6711595D1}"/>
              </a:ext>
            </a:extLst>
          </p:cNvPr>
          <p:cNvSpPr>
            <a:spLocks noGrp="1"/>
          </p:cNvSpPr>
          <p:nvPr>
            <p:ph type="dt" sz="half" idx="10"/>
          </p:nvPr>
        </p:nvSpPr>
        <p:spPr/>
        <p:txBody>
          <a:bodyPr/>
          <a:lstStyle/>
          <a:p>
            <a:fld id="{A7FB505D-73A1-4C21-8C9E-0AC58F34A0DC}" type="datetimeFigureOut">
              <a:rPr lang="en-US" smtClean="0"/>
              <a:t>10/25/2023</a:t>
            </a:fld>
            <a:endParaRPr lang="en-US"/>
          </a:p>
        </p:txBody>
      </p:sp>
      <p:sp>
        <p:nvSpPr>
          <p:cNvPr id="6" name="Footer Placeholder 5">
            <a:extLst>
              <a:ext uri="{FF2B5EF4-FFF2-40B4-BE49-F238E27FC236}">
                <a16:creationId xmlns:a16="http://schemas.microsoft.com/office/drawing/2014/main" id="{BD4BFE12-4E5C-EBE5-0301-57FA6BC7F1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E72B4C-5E81-0B1B-3752-21E1F5F6B863}"/>
              </a:ext>
            </a:extLst>
          </p:cNvPr>
          <p:cNvSpPr>
            <a:spLocks noGrp="1"/>
          </p:cNvSpPr>
          <p:nvPr>
            <p:ph type="sldNum" sz="quarter" idx="12"/>
          </p:nvPr>
        </p:nvSpPr>
        <p:spPr/>
        <p:txBody>
          <a:bodyPr/>
          <a:lstStyle/>
          <a:p>
            <a:fld id="{936BE05D-D486-4687-BB29-38613DEBCAEB}" type="slidenum">
              <a:rPr lang="en-US" smtClean="0"/>
              <a:t>‹#›</a:t>
            </a:fld>
            <a:endParaRPr lang="en-US"/>
          </a:p>
        </p:txBody>
      </p:sp>
    </p:spTree>
    <p:extLst>
      <p:ext uri="{BB962C8B-B14F-4D97-AF65-F5344CB8AC3E}">
        <p14:creationId xmlns:p14="http://schemas.microsoft.com/office/powerpoint/2010/main" val="1880457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ECA1F2-5A01-C77B-7125-93A5AB8E91B3}"/>
              </a:ext>
            </a:extLst>
          </p:cNvPr>
          <p:cNvSpPr>
            <a:spLocks noGrp="1"/>
          </p:cNvSpPr>
          <p:nvPr>
            <p:ph type="title"/>
          </p:nvPr>
        </p:nvSpPr>
        <p:spPr>
          <a:xfrm>
            <a:off x="2263140" y="2336808"/>
            <a:ext cx="28392120" cy="8483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B7EA266-AD7A-691C-D11F-BA8A0CEB8D58}"/>
              </a:ext>
            </a:extLst>
          </p:cNvPr>
          <p:cNvSpPr>
            <a:spLocks noGrp="1"/>
          </p:cNvSpPr>
          <p:nvPr>
            <p:ph type="body" idx="1"/>
          </p:nvPr>
        </p:nvSpPr>
        <p:spPr>
          <a:xfrm>
            <a:off x="2263140" y="11684000"/>
            <a:ext cx="28392120" cy="278485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190F95-5FA6-E61E-AC4D-855862BEB226}"/>
              </a:ext>
            </a:extLst>
          </p:cNvPr>
          <p:cNvSpPr>
            <a:spLocks noGrp="1"/>
          </p:cNvSpPr>
          <p:nvPr>
            <p:ph type="dt" sz="half" idx="2"/>
          </p:nvPr>
        </p:nvSpPr>
        <p:spPr>
          <a:xfrm>
            <a:off x="2263140" y="40680649"/>
            <a:ext cx="7406640" cy="2336800"/>
          </a:xfrm>
          <a:prstGeom prst="rect">
            <a:avLst/>
          </a:prstGeom>
        </p:spPr>
        <p:txBody>
          <a:bodyPr vert="horz" lIns="91440" tIns="45720" rIns="91440" bIns="45720" rtlCol="0" anchor="ctr"/>
          <a:lstStyle>
            <a:lvl1pPr algn="l">
              <a:defRPr sz="976">
                <a:solidFill>
                  <a:schemeClr val="tx1">
                    <a:tint val="75000"/>
                  </a:schemeClr>
                </a:solidFill>
              </a:defRPr>
            </a:lvl1pPr>
          </a:lstStyle>
          <a:p>
            <a:fld id="{A7FB505D-73A1-4C21-8C9E-0AC58F34A0DC}" type="datetimeFigureOut">
              <a:rPr lang="en-US" smtClean="0"/>
              <a:t>10/25/2023</a:t>
            </a:fld>
            <a:endParaRPr lang="en-US"/>
          </a:p>
        </p:txBody>
      </p:sp>
      <p:sp>
        <p:nvSpPr>
          <p:cNvPr id="5" name="Footer Placeholder 4">
            <a:extLst>
              <a:ext uri="{FF2B5EF4-FFF2-40B4-BE49-F238E27FC236}">
                <a16:creationId xmlns:a16="http://schemas.microsoft.com/office/drawing/2014/main" id="{53BF7411-0D32-7802-7AA0-DF3F024F7FD2}"/>
              </a:ext>
            </a:extLst>
          </p:cNvPr>
          <p:cNvSpPr>
            <a:spLocks noGrp="1"/>
          </p:cNvSpPr>
          <p:nvPr>
            <p:ph type="ftr" sz="quarter" idx="3"/>
          </p:nvPr>
        </p:nvSpPr>
        <p:spPr>
          <a:xfrm>
            <a:off x="10904220" y="40680649"/>
            <a:ext cx="11109960" cy="2336800"/>
          </a:xfrm>
          <a:prstGeom prst="rect">
            <a:avLst/>
          </a:prstGeom>
        </p:spPr>
        <p:txBody>
          <a:bodyPr vert="horz" lIns="91440" tIns="45720" rIns="91440" bIns="45720" rtlCol="0" anchor="ctr"/>
          <a:lstStyle>
            <a:lvl1pPr algn="ctr">
              <a:defRPr sz="976">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9C5D3F-E73B-F49D-1545-7C1FF5244A03}"/>
              </a:ext>
            </a:extLst>
          </p:cNvPr>
          <p:cNvSpPr>
            <a:spLocks noGrp="1"/>
          </p:cNvSpPr>
          <p:nvPr>
            <p:ph type="sldNum" sz="quarter" idx="4"/>
          </p:nvPr>
        </p:nvSpPr>
        <p:spPr>
          <a:xfrm>
            <a:off x="23248621" y="40680649"/>
            <a:ext cx="7406640" cy="2336800"/>
          </a:xfrm>
          <a:prstGeom prst="rect">
            <a:avLst/>
          </a:prstGeom>
        </p:spPr>
        <p:txBody>
          <a:bodyPr vert="horz" lIns="91440" tIns="45720" rIns="91440" bIns="45720" rtlCol="0" anchor="ctr"/>
          <a:lstStyle>
            <a:lvl1pPr algn="r">
              <a:defRPr sz="976">
                <a:solidFill>
                  <a:schemeClr val="tx1">
                    <a:tint val="75000"/>
                  </a:schemeClr>
                </a:solidFill>
              </a:defRPr>
            </a:lvl1pPr>
          </a:lstStyle>
          <a:p>
            <a:fld id="{936BE05D-D486-4687-BB29-38613DEBCAEB}" type="slidenum">
              <a:rPr lang="en-US" smtClean="0"/>
              <a:t>‹#›</a:t>
            </a:fld>
            <a:endParaRPr lang="en-US"/>
          </a:p>
        </p:txBody>
      </p:sp>
    </p:spTree>
    <p:extLst>
      <p:ext uri="{BB962C8B-B14F-4D97-AF65-F5344CB8AC3E}">
        <p14:creationId xmlns:p14="http://schemas.microsoft.com/office/powerpoint/2010/main" val="2114222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745108" rtl="0" eaLnBrk="1" latinLnBrk="0" hangingPunct="1">
        <a:lnSpc>
          <a:spcPct val="90000"/>
        </a:lnSpc>
        <a:spcBef>
          <a:spcPct val="0"/>
        </a:spcBef>
        <a:buNone/>
        <a:defRPr sz="3584" kern="1200">
          <a:solidFill>
            <a:schemeClr val="tx1"/>
          </a:solidFill>
          <a:latin typeface="+mj-lt"/>
          <a:ea typeface="+mj-ea"/>
          <a:cs typeface="+mj-cs"/>
        </a:defRPr>
      </a:lvl1pPr>
    </p:titleStyle>
    <p:bodyStyle>
      <a:lvl1pPr marL="186279" indent="-186279" algn="l" defTabSz="745108" rtl="0" eaLnBrk="1" latinLnBrk="0" hangingPunct="1">
        <a:lnSpc>
          <a:spcPct val="90000"/>
        </a:lnSpc>
        <a:spcBef>
          <a:spcPts val="816"/>
        </a:spcBef>
        <a:buFont typeface="Arial" panose="020B0604020202020204" pitchFamily="34" charset="0"/>
        <a:buChar char="•"/>
        <a:defRPr sz="2280" kern="1200">
          <a:solidFill>
            <a:schemeClr val="tx1"/>
          </a:solidFill>
          <a:latin typeface="+mn-lt"/>
          <a:ea typeface="+mn-ea"/>
          <a:cs typeface="+mn-cs"/>
        </a:defRPr>
      </a:lvl1pPr>
      <a:lvl2pPr marL="558828" indent="-186279" algn="l" defTabSz="745108" rtl="0" eaLnBrk="1" latinLnBrk="0" hangingPunct="1">
        <a:lnSpc>
          <a:spcPct val="90000"/>
        </a:lnSpc>
        <a:spcBef>
          <a:spcPts val="408"/>
        </a:spcBef>
        <a:buFont typeface="Arial" panose="020B0604020202020204" pitchFamily="34" charset="0"/>
        <a:buChar char="•"/>
        <a:defRPr sz="1960" kern="1200">
          <a:solidFill>
            <a:schemeClr val="tx1"/>
          </a:solidFill>
          <a:latin typeface="+mn-lt"/>
          <a:ea typeface="+mn-ea"/>
          <a:cs typeface="+mn-cs"/>
        </a:defRPr>
      </a:lvl2pPr>
      <a:lvl3pPr marL="931378" indent="-186279" algn="l" defTabSz="745108" rtl="0" eaLnBrk="1" latinLnBrk="0" hangingPunct="1">
        <a:lnSpc>
          <a:spcPct val="90000"/>
        </a:lnSpc>
        <a:spcBef>
          <a:spcPts val="408"/>
        </a:spcBef>
        <a:buFont typeface="Arial" panose="020B0604020202020204" pitchFamily="34" charset="0"/>
        <a:buChar char="•"/>
        <a:defRPr sz="1632" kern="1200">
          <a:solidFill>
            <a:schemeClr val="tx1"/>
          </a:solidFill>
          <a:latin typeface="+mn-lt"/>
          <a:ea typeface="+mn-ea"/>
          <a:cs typeface="+mn-cs"/>
        </a:defRPr>
      </a:lvl3pPr>
      <a:lvl4pPr marL="1303937" indent="-186279" algn="l" defTabSz="745108" rtl="0" eaLnBrk="1" latinLnBrk="0" hangingPunct="1">
        <a:lnSpc>
          <a:spcPct val="90000"/>
        </a:lnSpc>
        <a:spcBef>
          <a:spcPts val="408"/>
        </a:spcBef>
        <a:buFont typeface="Arial" panose="020B0604020202020204" pitchFamily="34" charset="0"/>
        <a:buChar char="•"/>
        <a:defRPr sz="1464" kern="1200">
          <a:solidFill>
            <a:schemeClr val="tx1"/>
          </a:solidFill>
          <a:latin typeface="+mn-lt"/>
          <a:ea typeface="+mn-ea"/>
          <a:cs typeface="+mn-cs"/>
        </a:defRPr>
      </a:lvl4pPr>
      <a:lvl5pPr marL="1676486" indent="-186279" algn="l" defTabSz="745108" rtl="0" eaLnBrk="1" latinLnBrk="0" hangingPunct="1">
        <a:lnSpc>
          <a:spcPct val="90000"/>
        </a:lnSpc>
        <a:spcBef>
          <a:spcPts val="408"/>
        </a:spcBef>
        <a:buFont typeface="Arial" panose="020B0604020202020204" pitchFamily="34" charset="0"/>
        <a:buChar char="•"/>
        <a:defRPr sz="1464" kern="1200">
          <a:solidFill>
            <a:schemeClr val="tx1"/>
          </a:solidFill>
          <a:latin typeface="+mn-lt"/>
          <a:ea typeface="+mn-ea"/>
          <a:cs typeface="+mn-cs"/>
        </a:defRPr>
      </a:lvl5pPr>
      <a:lvl6pPr marL="2049036" indent="-186279" algn="l" defTabSz="745108" rtl="0" eaLnBrk="1" latinLnBrk="0" hangingPunct="1">
        <a:lnSpc>
          <a:spcPct val="90000"/>
        </a:lnSpc>
        <a:spcBef>
          <a:spcPts val="408"/>
        </a:spcBef>
        <a:buFont typeface="Arial" panose="020B0604020202020204" pitchFamily="34" charset="0"/>
        <a:buChar char="•"/>
        <a:defRPr sz="1464" kern="1200">
          <a:solidFill>
            <a:schemeClr val="tx1"/>
          </a:solidFill>
          <a:latin typeface="+mn-lt"/>
          <a:ea typeface="+mn-ea"/>
          <a:cs typeface="+mn-cs"/>
        </a:defRPr>
      </a:lvl6pPr>
      <a:lvl7pPr marL="2421586" indent="-186279" algn="l" defTabSz="745108" rtl="0" eaLnBrk="1" latinLnBrk="0" hangingPunct="1">
        <a:lnSpc>
          <a:spcPct val="90000"/>
        </a:lnSpc>
        <a:spcBef>
          <a:spcPts val="408"/>
        </a:spcBef>
        <a:buFont typeface="Arial" panose="020B0604020202020204" pitchFamily="34" charset="0"/>
        <a:buChar char="•"/>
        <a:defRPr sz="1464" kern="1200">
          <a:solidFill>
            <a:schemeClr val="tx1"/>
          </a:solidFill>
          <a:latin typeface="+mn-lt"/>
          <a:ea typeface="+mn-ea"/>
          <a:cs typeface="+mn-cs"/>
        </a:defRPr>
      </a:lvl7pPr>
      <a:lvl8pPr marL="2794144" indent="-186279" algn="l" defTabSz="745108" rtl="0" eaLnBrk="1" latinLnBrk="0" hangingPunct="1">
        <a:lnSpc>
          <a:spcPct val="90000"/>
        </a:lnSpc>
        <a:spcBef>
          <a:spcPts val="408"/>
        </a:spcBef>
        <a:buFont typeface="Arial" panose="020B0604020202020204" pitchFamily="34" charset="0"/>
        <a:buChar char="•"/>
        <a:defRPr sz="1464" kern="1200">
          <a:solidFill>
            <a:schemeClr val="tx1"/>
          </a:solidFill>
          <a:latin typeface="+mn-lt"/>
          <a:ea typeface="+mn-ea"/>
          <a:cs typeface="+mn-cs"/>
        </a:defRPr>
      </a:lvl8pPr>
      <a:lvl9pPr marL="3166694" indent="-186279" algn="l" defTabSz="745108" rtl="0" eaLnBrk="1" latinLnBrk="0" hangingPunct="1">
        <a:lnSpc>
          <a:spcPct val="90000"/>
        </a:lnSpc>
        <a:spcBef>
          <a:spcPts val="408"/>
        </a:spcBef>
        <a:buFont typeface="Arial" panose="020B0604020202020204" pitchFamily="34" charset="0"/>
        <a:buChar char="•"/>
        <a:defRPr sz="1464" kern="1200">
          <a:solidFill>
            <a:schemeClr val="tx1"/>
          </a:solidFill>
          <a:latin typeface="+mn-lt"/>
          <a:ea typeface="+mn-ea"/>
          <a:cs typeface="+mn-cs"/>
        </a:defRPr>
      </a:lvl9pPr>
    </p:bodyStyle>
    <p:otherStyle>
      <a:defPPr>
        <a:defRPr lang="en-US"/>
      </a:defPPr>
      <a:lvl1pPr marL="0" algn="l" defTabSz="745108" rtl="0" eaLnBrk="1" latinLnBrk="0" hangingPunct="1">
        <a:defRPr sz="1464" kern="1200">
          <a:solidFill>
            <a:schemeClr val="tx1"/>
          </a:solidFill>
          <a:latin typeface="+mn-lt"/>
          <a:ea typeface="+mn-ea"/>
          <a:cs typeface="+mn-cs"/>
        </a:defRPr>
      </a:lvl1pPr>
      <a:lvl2pPr marL="372550" algn="l" defTabSz="745108" rtl="0" eaLnBrk="1" latinLnBrk="0" hangingPunct="1">
        <a:defRPr sz="1464" kern="1200">
          <a:solidFill>
            <a:schemeClr val="tx1"/>
          </a:solidFill>
          <a:latin typeface="+mn-lt"/>
          <a:ea typeface="+mn-ea"/>
          <a:cs typeface="+mn-cs"/>
        </a:defRPr>
      </a:lvl2pPr>
      <a:lvl3pPr marL="745108" algn="l" defTabSz="745108" rtl="0" eaLnBrk="1" latinLnBrk="0" hangingPunct="1">
        <a:defRPr sz="1464" kern="1200">
          <a:solidFill>
            <a:schemeClr val="tx1"/>
          </a:solidFill>
          <a:latin typeface="+mn-lt"/>
          <a:ea typeface="+mn-ea"/>
          <a:cs typeface="+mn-cs"/>
        </a:defRPr>
      </a:lvl3pPr>
      <a:lvl4pPr marL="1117658" algn="l" defTabSz="745108" rtl="0" eaLnBrk="1" latinLnBrk="0" hangingPunct="1">
        <a:defRPr sz="1464" kern="1200">
          <a:solidFill>
            <a:schemeClr val="tx1"/>
          </a:solidFill>
          <a:latin typeface="+mn-lt"/>
          <a:ea typeface="+mn-ea"/>
          <a:cs typeface="+mn-cs"/>
        </a:defRPr>
      </a:lvl4pPr>
      <a:lvl5pPr marL="1490208" algn="l" defTabSz="745108" rtl="0" eaLnBrk="1" latinLnBrk="0" hangingPunct="1">
        <a:defRPr sz="1464" kern="1200">
          <a:solidFill>
            <a:schemeClr val="tx1"/>
          </a:solidFill>
          <a:latin typeface="+mn-lt"/>
          <a:ea typeface="+mn-ea"/>
          <a:cs typeface="+mn-cs"/>
        </a:defRPr>
      </a:lvl5pPr>
      <a:lvl6pPr marL="1862758" algn="l" defTabSz="745108" rtl="0" eaLnBrk="1" latinLnBrk="0" hangingPunct="1">
        <a:defRPr sz="1464" kern="1200">
          <a:solidFill>
            <a:schemeClr val="tx1"/>
          </a:solidFill>
          <a:latin typeface="+mn-lt"/>
          <a:ea typeface="+mn-ea"/>
          <a:cs typeface="+mn-cs"/>
        </a:defRPr>
      </a:lvl6pPr>
      <a:lvl7pPr marL="2235314" algn="l" defTabSz="745108" rtl="0" eaLnBrk="1" latinLnBrk="0" hangingPunct="1">
        <a:defRPr sz="1464" kern="1200">
          <a:solidFill>
            <a:schemeClr val="tx1"/>
          </a:solidFill>
          <a:latin typeface="+mn-lt"/>
          <a:ea typeface="+mn-ea"/>
          <a:cs typeface="+mn-cs"/>
        </a:defRPr>
      </a:lvl7pPr>
      <a:lvl8pPr marL="2607865" algn="l" defTabSz="745108" rtl="0" eaLnBrk="1" latinLnBrk="0" hangingPunct="1">
        <a:defRPr sz="1464" kern="1200">
          <a:solidFill>
            <a:schemeClr val="tx1"/>
          </a:solidFill>
          <a:latin typeface="+mn-lt"/>
          <a:ea typeface="+mn-ea"/>
          <a:cs typeface="+mn-cs"/>
        </a:defRPr>
      </a:lvl8pPr>
      <a:lvl9pPr marL="2980415" algn="l" defTabSz="745108" rtl="0" eaLnBrk="1" latinLnBrk="0" hangingPunct="1">
        <a:defRPr sz="146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0.emf"/><Relationship Id="rId18" Type="http://schemas.openxmlformats.org/officeDocument/2006/relationships/oleObject" Target="../embeddings/oleObject4.bin"/><Relationship Id="rId26" Type="http://schemas.openxmlformats.org/officeDocument/2006/relationships/image" Target="../media/image20.png"/><Relationship Id="rId3" Type="http://schemas.openxmlformats.org/officeDocument/2006/relationships/image" Target="../media/image1.png"/><Relationship Id="rId21" Type="http://schemas.openxmlformats.org/officeDocument/2006/relationships/image" Target="../media/image15.png"/><Relationship Id="rId34" Type="http://schemas.openxmlformats.org/officeDocument/2006/relationships/image" Target="../media/image28.png"/><Relationship Id="rId7" Type="http://schemas.openxmlformats.org/officeDocument/2006/relationships/image" Target="../media/image5.png"/><Relationship Id="rId12" Type="http://schemas.openxmlformats.org/officeDocument/2006/relationships/oleObject" Target="../embeddings/oleObject1.bin"/><Relationship Id="rId17" Type="http://schemas.openxmlformats.org/officeDocument/2006/relationships/image" Target="../media/image12.emf"/><Relationship Id="rId25" Type="http://schemas.openxmlformats.org/officeDocument/2006/relationships/image" Target="../media/image19.png"/><Relationship Id="rId33" Type="http://schemas.openxmlformats.org/officeDocument/2006/relationships/image" Target="../media/image27.png"/><Relationship Id="rId2" Type="http://schemas.openxmlformats.org/officeDocument/2006/relationships/notesSlide" Target="../notesSlides/notesSlide1.xml"/><Relationship Id="rId16" Type="http://schemas.openxmlformats.org/officeDocument/2006/relationships/oleObject" Target="../embeddings/oleObject3.bin"/><Relationship Id="rId20" Type="http://schemas.openxmlformats.org/officeDocument/2006/relationships/image" Target="../media/image14.png"/><Relationship Id="rId29" Type="http://schemas.openxmlformats.org/officeDocument/2006/relationships/image" Target="../media/image23.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24" Type="http://schemas.openxmlformats.org/officeDocument/2006/relationships/image" Target="../media/image18.png"/><Relationship Id="rId32" Type="http://schemas.openxmlformats.org/officeDocument/2006/relationships/image" Target="../media/image26.png"/><Relationship Id="rId5" Type="http://schemas.openxmlformats.org/officeDocument/2006/relationships/image" Target="../media/image3.png"/><Relationship Id="rId15" Type="http://schemas.openxmlformats.org/officeDocument/2006/relationships/image" Target="../media/image11.emf"/><Relationship Id="rId23" Type="http://schemas.openxmlformats.org/officeDocument/2006/relationships/image" Target="../media/image17.png"/><Relationship Id="rId28" Type="http://schemas.openxmlformats.org/officeDocument/2006/relationships/image" Target="../media/image22.png"/><Relationship Id="rId10" Type="http://schemas.openxmlformats.org/officeDocument/2006/relationships/image" Target="../media/image8.png"/><Relationship Id="rId19" Type="http://schemas.openxmlformats.org/officeDocument/2006/relationships/image" Target="../media/image13.emf"/><Relationship Id="rId31"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oleObject" Target="../embeddings/oleObject2.bin"/><Relationship Id="rId22" Type="http://schemas.openxmlformats.org/officeDocument/2006/relationships/image" Target="../media/image16.png"/><Relationship Id="rId27" Type="http://schemas.openxmlformats.org/officeDocument/2006/relationships/image" Target="../media/image21.png"/><Relationship Id="rId30" Type="http://schemas.openxmlformats.org/officeDocument/2006/relationships/image" Target="../media/image24.png"/><Relationship Id="rId35" Type="http://schemas.openxmlformats.org/officeDocument/2006/relationships/image" Target="../media/image29.png"/><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3" name="Group 292">
            <a:extLst>
              <a:ext uri="{FF2B5EF4-FFF2-40B4-BE49-F238E27FC236}">
                <a16:creationId xmlns:a16="http://schemas.microsoft.com/office/drawing/2014/main" id="{FF557808-0FAC-F535-187E-029F4ABCBB0C}"/>
              </a:ext>
            </a:extLst>
          </p:cNvPr>
          <p:cNvGrpSpPr/>
          <p:nvPr/>
        </p:nvGrpSpPr>
        <p:grpSpPr>
          <a:xfrm>
            <a:off x="24987293" y="35284790"/>
            <a:ext cx="5949377" cy="5849123"/>
            <a:chOff x="24914067" y="34705533"/>
            <a:chExt cx="6022604" cy="5894534"/>
          </a:xfrm>
        </p:grpSpPr>
        <p:pic>
          <p:nvPicPr>
            <p:cNvPr id="290" name="Picture 289">
              <a:extLst>
                <a:ext uri="{FF2B5EF4-FFF2-40B4-BE49-F238E27FC236}">
                  <a16:creationId xmlns:a16="http://schemas.microsoft.com/office/drawing/2014/main" id="{282724E0-577D-C580-B690-28888AAF427A}"/>
                </a:ext>
              </a:extLst>
            </p:cNvPr>
            <p:cNvPicPr>
              <a:picLocks noChangeAspect="1"/>
            </p:cNvPicPr>
            <p:nvPr/>
          </p:nvPicPr>
          <p:blipFill rotWithShape="1">
            <a:blip r:embed="rId3"/>
            <a:srcRect b="13978"/>
            <a:stretch/>
          </p:blipFill>
          <p:spPr>
            <a:xfrm>
              <a:off x="24914067" y="34961522"/>
              <a:ext cx="5878148" cy="5056512"/>
            </a:xfrm>
            <a:prstGeom prst="rect">
              <a:avLst/>
            </a:prstGeom>
          </p:spPr>
        </p:pic>
        <p:sp>
          <p:nvSpPr>
            <p:cNvPr id="291" name="TextBox 290">
              <a:extLst>
                <a:ext uri="{FF2B5EF4-FFF2-40B4-BE49-F238E27FC236}">
                  <a16:creationId xmlns:a16="http://schemas.microsoft.com/office/drawing/2014/main" id="{2C7D1D23-5B40-4E4D-0463-15430F6C3220}"/>
                </a:ext>
              </a:extLst>
            </p:cNvPr>
            <p:cNvSpPr txBox="1"/>
            <p:nvPr/>
          </p:nvSpPr>
          <p:spPr>
            <a:xfrm>
              <a:off x="27670161" y="34705533"/>
              <a:ext cx="911916" cy="523220"/>
            </a:xfrm>
            <a:prstGeom prst="rect">
              <a:avLst/>
            </a:prstGeom>
            <a:noFill/>
          </p:spPr>
          <p:txBody>
            <a:bodyPr wrap="none" rtlCol="0">
              <a:spAutoFit/>
            </a:bodyPr>
            <a:lstStyle/>
            <a:p>
              <a:r>
                <a:rPr lang="en-US" sz="2800" dirty="0">
                  <a:latin typeface="Arial" panose="020B0604020202020204" pitchFamily="34" charset="0"/>
                  <a:cs typeface="Arial" panose="020B0604020202020204" pitchFamily="34" charset="0"/>
                </a:rPr>
                <a:t>Treg</a:t>
              </a:r>
            </a:p>
          </p:txBody>
        </p:sp>
        <p:pic>
          <p:nvPicPr>
            <p:cNvPr id="292" name="Picture 291">
              <a:extLst>
                <a:ext uri="{FF2B5EF4-FFF2-40B4-BE49-F238E27FC236}">
                  <a16:creationId xmlns:a16="http://schemas.microsoft.com/office/drawing/2014/main" id="{282724E0-577D-C580-B690-28888AAF427A}"/>
                </a:ext>
              </a:extLst>
            </p:cNvPr>
            <p:cNvPicPr>
              <a:picLocks noChangeAspect="1"/>
            </p:cNvPicPr>
            <p:nvPr/>
          </p:nvPicPr>
          <p:blipFill rotWithShape="1">
            <a:blip r:embed="rId3"/>
            <a:srcRect t="88470"/>
            <a:stretch/>
          </p:blipFill>
          <p:spPr>
            <a:xfrm>
              <a:off x="25058523" y="39922340"/>
              <a:ext cx="5878148" cy="677727"/>
            </a:xfrm>
            <a:prstGeom prst="rect">
              <a:avLst/>
            </a:prstGeom>
          </p:spPr>
        </p:pic>
      </p:grpSp>
      <p:grpSp>
        <p:nvGrpSpPr>
          <p:cNvPr id="282" name="Group 281">
            <a:extLst>
              <a:ext uri="{FF2B5EF4-FFF2-40B4-BE49-F238E27FC236}">
                <a16:creationId xmlns:a16="http://schemas.microsoft.com/office/drawing/2014/main" id="{4A0F6506-8E2F-7BF1-522C-432F651A3052}"/>
              </a:ext>
            </a:extLst>
          </p:cNvPr>
          <p:cNvGrpSpPr/>
          <p:nvPr/>
        </p:nvGrpSpPr>
        <p:grpSpPr>
          <a:xfrm>
            <a:off x="18580715" y="35284567"/>
            <a:ext cx="5791277" cy="5906035"/>
            <a:chOff x="18176343" y="34704868"/>
            <a:chExt cx="5862558" cy="5951888"/>
          </a:xfrm>
        </p:grpSpPr>
        <p:pic>
          <p:nvPicPr>
            <p:cNvPr id="279" name="Picture 278">
              <a:extLst>
                <a:ext uri="{FF2B5EF4-FFF2-40B4-BE49-F238E27FC236}">
                  <a16:creationId xmlns:a16="http://schemas.microsoft.com/office/drawing/2014/main" id="{805A198A-6D5D-D64A-CD60-5F232E08350D}"/>
                </a:ext>
              </a:extLst>
            </p:cNvPr>
            <p:cNvPicPr>
              <a:picLocks noChangeAspect="1"/>
            </p:cNvPicPr>
            <p:nvPr/>
          </p:nvPicPr>
          <p:blipFill rotWithShape="1">
            <a:blip r:embed="rId4"/>
            <a:srcRect b="19355"/>
            <a:stretch/>
          </p:blipFill>
          <p:spPr>
            <a:xfrm>
              <a:off x="18284192" y="35216244"/>
              <a:ext cx="5754709" cy="4632394"/>
            </a:xfrm>
            <a:prstGeom prst="rect">
              <a:avLst/>
            </a:prstGeom>
          </p:spPr>
        </p:pic>
        <p:sp>
          <p:nvSpPr>
            <p:cNvPr id="280" name="TextBox 279">
              <a:extLst>
                <a:ext uri="{FF2B5EF4-FFF2-40B4-BE49-F238E27FC236}">
                  <a16:creationId xmlns:a16="http://schemas.microsoft.com/office/drawing/2014/main" id="{0FC2FB83-9125-E1FA-CBA1-60D3D4B592FA}"/>
                </a:ext>
              </a:extLst>
            </p:cNvPr>
            <p:cNvSpPr txBox="1"/>
            <p:nvPr/>
          </p:nvSpPr>
          <p:spPr>
            <a:xfrm>
              <a:off x="20907118" y="34704868"/>
              <a:ext cx="1124282" cy="523220"/>
            </a:xfrm>
            <a:prstGeom prst="rect">
              <a:avLst/>
            </a:prstGeom>
            <a:noFill/>
          </p:spPr>
          <p:txBody>
            <a:bodyPr wrap="none" rtlCol="0">
              <a:spAutoFit/>
            </a:bodyPr>
            <a:lstStyle/>
            <a:p>
              <a:r>
                <a:rPr lang="en-US" sz="2800" dirty="0" err="1">
                  <a:latin typeface="Arial" panose="020B0604020202020204" pitchFamily="34" charset="0"/>
                  <a:cs typeface="Arial" panose="020B0604020202020204" pitchFamily="34" charset="0"/>
                </a:rPr>
                <a:t>Tconv</a:t>
              </a:r>
              <a:endParaRPr lang="en-US" sz="2800" dirty="0">
                <a:latin typeface="Arial" panose="020B0604020202020204" pitchFamily="34" charset="0"/>
                <a:cs typeface="Arial" panose="020B0604020202020204" pitchFamily="34" charset="0"/>
              </a:endParaRPr>
            </a:p>
          </p:txBody>
        </p:sp>
        <p:pic>
          <p:nvPicPr>
            <p:cNvPr id="281" name="Picture 280">
              <a:extLst>
                <a:ext uri="{FF2B5EF4-FFF2-40B4-BE49-F238E27FC236}">
                  <a16:creationId xmlns:a16="http://schemas.microsoft.com/office/drawing/2014/main" id="{95A39D3D-6C24-31A2-4A94-8089C9735460}"/>
                </a:ext>
              </a:extLst>
            </p:cNvPr>
            <p:cNvPicPr>
              <a:picLocks noChangeAspect="1"/>
            </p:cNvPicPr>
            <p:nvPr/>
          </p:nvPicPr>
          <p:blipFill rotWithShape="1">
            <a:blip r:embed="rId4"/>
            <a:srcRect t="84928"/>
            <a:stretch/>
          </p:blipFill>
          <p:spPr>
            <a:xfrm>
              <a:off x="18176343" y="39791004"/>
              <a:ext cx="5754709" cy="865752"/>
            </a:xfrm>
            <a:prstGeom prst="rect">
              <a:avLst/>
            </a:prstGeom>
          </p:spPr>
        </p:pic>
      </p:grpSp>
      <p:sp>
        <p:nvSpPr>
          <p:cNvPr id="24" name="Rectangle 23">
            <a:extLst>
              <a:ext uri="{FF2B5EF4-FFF2-40B4-BE49-F238E27FC236}">
                <a16:creationId xmlns:a16="http://schemas.microsoft.com/office/drawing/2014/main" id="{45FB93CD-3ADE-D4A4-4146-520772A1104D}"/>
              </a:ext>
            </a:extLst>
          </p:cNvPr>
          <p:cNvSpPr/>
          <p:nvPr/>
        </p:nvSpPr>
        <p:spPr>
          <a:xfrm>
            <a:off x="820704" y="4502550"/>
            <a:ext cx="17250620" cy="62773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6"/>
          </a:p>
        </p:txBody>
      </p:sp>
      <p:pic>
        <p:nvPicPr>
          <p:cNvPr id="22" name="Picture 21" descr="A screenshot of a computer&#10;&#10;Description automatically generated with medium confidence">
            <a:extLst>
              <a:ext uri="{FF2B5EF4-FFF2-40B4-BE49-F238E27FC236}">
                <a16:creationId xmlns:a16="http://schemas.microsoft.com/office/drawing/2014/main" id="{75C6E004-30B1-5F31-99F8-5AD26F16B99C}"/>
              </a:ext>
            </a:extLst>
          </p:cNvPr>
          <p:cNvPicPr>
            <a:picLocks noChangeAspect="1"/>
          </p:cNvPicPr>
          <p:nvPr/>
        </p:nvPicPr>
        <p:blipFill rotWithShape="1">
          <a:blip r:embed="rId5">
            <a:extLst>
              <a:ext uri="{28A0092B-C50C-407E-A947-70E740481C1C}">
                <a14:useLocalDpi xmlns:a14="http://schemas.microsoft.com/office/drawing/2010/main" val="0"/>
              </a:ext>
            </a:extLst>
          </a:blip>
          <a:srcRect t="15705" r="2773" b="34871"/>
          <a:stretch/>
        </p:blipFill>
        <p:spPr>
          <a:xfrm>
            <a:off x="19242515" y="7440744"/>
            <a:ext cx="12291944" cy="4665283"/>
          </a:xfrm>
          <a:prstGeom prst="rect">
            <a:avLst/>
          </a:prstGeom>
        </p:spPr>
      </p:pic>
      <p:sp>
        <p:nvSpPr>
          <p:cNvPr id="2" name="Title 1">
            <a:extLst>
              <a:ext uri="{FF2B5EF4-FFF2-40B4-BE49-F238E27FC236}">
                <a16:creationId xmlns:a16="http://schemas.microsoft.com/office/drawing/2014/main" id="{30E5B480-5CB8-4FCE-8677-07CF14CF4853}"/>
              </a:ext>
            </a:extLst>
          </p:cNvPr>
          <p:cNvSpPr>
            <a:spLocks noGrp="1"/>
          </p:cNvSpPr>
          <p:nvPr>
            <p:ph type="ctrTitle"/>
          </p:nvPr>
        </p:nvSpPr>
        <p:spPr>
          <a:xfrm>
            <a:off x="6581201" y="129534"/>
            <a:ext cx="18855819" cy="2237624"/>
          </a:xfrm>
        </p:spPr>
        <p:txBody>
          <a:bodyPr>
            <a:noAutofit/>
          </a:bodyPr>
          <a:lstStyle/>
          <a:p>
            <a:r>
              <a:rPr lang="en-US" sz="6664" b="1" cap="all" dirty="0">
                <a:latin typeface="Calibri" panose="020F0502020204030204" pitchFamily="34" charset="0"/>
                <a:ea typeface="Calibri" panose="020F0502020204030204" pitchFamily="34" charset="0"/>
                <a:cs typeface="Times New Roman" panose="02020603050405020304" pitchFamily="18" charset="0"/>
              </a:rPr>
              <a:t>EXPANSION OF ISLET SPECIFIC REGULATORY T </a:t>
            </a:r>
            <a:r>
              <a:rPr lang="en-US" sz="6664" b="1" cap="all" dirty="0" err="1">
                <a:latin typeface="Calibri" panose="020F0502020204030204" pitchFamily="34" charset="0"/>
                <a:ea typeface="Calibri" panose="020F0502020204030204" pitchFamily="34" charset="0"/>
                <a:cs typeface="Times New Roman" panose="02020603050405020304" pitchFamily="18" charset="0"/>
              </a:rPr>
              <a:t>cellS</a:t>
            </a:r>
            <a:r>
              <a:rPr lang="en-US" sz="6664" b="1" cap="all" dirty="0">
                <a:latin typeface="Calibri" panose="020F0502020204030204" pitchFamily="34" charset="0"/>
                <a:ea typeface="Calibri" panose="020F0502020204030204" pitchFamily="34" charset="0"/>
                <a:cs typeface="Times New Roman" panose="02020603050405020304" pitchFamily="18" charset="0"/>
              </a:rPr>
              <a:t> in type 1 diabetes</a:t>
            </a:r>
            <a:endParaRPr lang="en-US" sz="6664" b="1"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7EEED76-11BB-85EC-E380-131EC99EEA3C}"/>
              </a:ext>
            </a:extLst>
          </p:cNvPr>
          <p:cNvSpPr txBox="1"/>
          <p:nvPr/>
        </p:nvSpPr>
        <p:spPr>
          <a:xfrm>
            <a:off x="7327893" y="2352250"/>
            <a:ext cx="17897389" cy="1386405"/>
          </a:xfrm>
          <a:prstGeom prst="rect">
            <a:avLst/>
          </a:prstGeom>
          <a:noFill/>
        </p:spPr>
        <p:txBody>
          <a:bodyPr wrap="square">
            <a:spAutoFit/>
          </a:bodyPr>
          <a:lstStyle/>
          <a:p>
            <a:pPr algn="ctr">
              <a:spcAft>
                <a:spcPts val="496"/>
              </a:spcAft>
            </a:pPr>
            <a:r>
              <a:rPr lang="en-US" sz="2664">
                <a:latin typeface="Arial" panose="020B0604020202020204" pitchFamily="34" charset="0"/>
                <a:ea typeface="Calibri" panose="020F0502020204030204" pitchFamily="34" charset="0"/>
                <a:cs typeface="Arial" panose="020B0604020202020204" pitchFamily="34" charset="0"/>
              </a:rPr>
              <a:t>Karen Cerosaletti</a:t>
            </a:r>
            <a:r>
              <a:rPr lang="en-US" sz="2664" baseline="30000">
                <a:latin typeface="Arial" panose="020B0604020202020204" pitchFamily="34" charset="0"/>
                <a:ea typeface="Calibri" panose="020F0502020204030204" pitchFamily="34" charset="0"/>
                <a:cs typeface="Arial" panose="020B0604020202020204" pitchFamily="34" charset="0"/>
              </a:rPr>
              <a:t>1</a:t>
            </a:r>
            <a:r>
              <a:rPr lang="en-US" sz="2664">
                <a:latin typeface="Arial" panose="020B0604020202020204" pitchFamily="34" charset="0"/>
                <a:ea typeface="Calibri" panose="020F0502020204030204" pitchFamily="34" charset="0"/>
                <a:cs typeface="Arial" panose="020B0604020202020204" pitchFamily="34" charset="0"/>
              </a:rPr>
              <a:t>, </a:t>
            </a:r>
            <a:r>
              <a:rPr lang="en-US" sz="2664" dirty="0">
                <a:latin typeface="Arial" panose="020B0604020202020204" pitchFamily="34" charset="0"/>
                <a:ea typeface="Calibri" panose="020F0502020204030204" pitchFamily="34" charset="0"/>
                <a:cs typeface="Arial" panose="020B0604020202020204" pitchFamily="34" charset="0"/>
              </a:rPr>
              <a:t>Janice Chen</a:t>
            </a:r>
            <a:r>
              <a:rPr lang="en-US" sz="2664" baseline="30000" dirty="0">
                <a:latin typeface="Arial" panose="020B0604020202020204" pitchFamily="34" charset="0"/>
                <a:ea typeface="Calibri" panose="020F0502020204030204" pitchFamily="34" charset="0"/>
                <a:cs typeface="Arial" panose="020B0604020202020204" pitchFamily="34" charset="0"/>
              </a:rPr>
              <a:t>1</a:t>
            </a:r>
            <a:r>
              <a:rPr lang="en-US" sz="2664" dirty="0">
                <a:latin typeface="Arial" panose="020B0604020202020204" pitchFamily="34" charset="0"/>
                <a:ea typeface="Calibri" panose="020F0502020204030204" pitchFamily="34" charset="0"/>
                <a:cs typeface="Arial" panose="020B0604020202020204" pitchFamily="34" charset="0"/>
              </a:rPr>
              <a:t>, Alex Hu</a:t>
            </a:r>
            <a:r>
              <a:rPr lang="en-US" sz="2664" baseline="30000" dirty="0">
                <a:latin typeface="Arial" panose="020B0604020202020204" pitchFamily="34" charset="0"/>
                <a:ea typeface="Calibri" panose="020F0502020204030204" pitchFamily="34" charset="0"/>
                <a:cs typeface="Arial" panose="020B0604020202020204" pitchFamily="34" charset="0"/>
              </a:rPr>
              <a:t>1</a:t>
            </a:r>
            <a:r>
              <a:rPr lang="en-US" sz="2664" dirty="0">
                <a:latin typeface="Arial" panose="020B0604020202020204" pitchFamily="34" charset="0"/>
                <a:ea typeface="Calibri" panose="020F0502020204030204" pitchFamily="34" charset="0"/>
                <a:cs typeface="Arial" panose="020B0604020202020204" pitchFamily="34" charset="0"/>
              </a:rPr>
              <a:t>, Soo Jung Yang</a:t>
            </a:r>
            <a:r>
              <a:rPr lang="en-US" sz="2664" baseline="30000" dirty="0">
                <a:latin typeface="Arial" panose="020B0604020202020204" pitchFamily="34" charset="0"/>
                <a:ea typeface="Calibri" panose="020F0502020204030204" pitchFamily="34" charset="0"/>
                <a:cs typeface="Arial" panose="020B0604020202020204" pitchFamily="34" charset="0"/>
              </a:rPr>
              <a:t>1</a:t>
            </a:r>
            <a:r>
              <a:rPr lang="en-US" sz="2664" dirty="0">
                <a:latin typeface="Arial" panose="020B0604020202020204" pitchFamily="34" charset="0"/>
                <a:ea typeface="Calibri" panose="020F0502020204030204" pitchFamily="34" charset="0"/>
                <a:cs typeface="Arial" panose="020B0604020202020204" pitchFamily="34" charset="0"/>
              </a:rPr>
              <a:t>, Emma Mortensen</a:t>
            </a:r>
            <a:r>
              <a:rPr lang="en-US" sz="2664" baseline="30000" dirty="0">
                <a:latin typeface="Arial" panose="020B0604020202020204" pitchFamily="34" charset="0"/>
                <a:ea typeface="Calibri" panose="020F0502020204030204" pitchFamily="34" charset="0"/>
                <a:cs typeface="Arial" panose="020B0604020202020204" pitchFamily="34" charset="0"/>
              </a:rPr>
              <a:t>1</a:t>
            </a:r>
            <a:r>
              <a:rPr lang="en-US" sz="2664" dirty="0">
                <a:latin typeface="Arial" panose="020B0604020202020204" pitchFamily="34" charset="0"/>
                <a:ea typeface="Calibri" panose="020F0502020204030204" pitchFamily="34" charset="0"/>
                <a:cs typeface="Arial" panose="020B0604020202020204" pitchFamily="34" charset="0"/>
              </a:rPr>
              <a:t>, Aleah DeSchmidt</a:t>
            </a:r>
            <a:r>
              <a:rPr lang="en-US" sz="2664" baseline="30000" dirty="0">
                <a:latin typeface="Arial" panose="020B0604020202020204" pitchFamily="34" charset="0"/>
                <a:ea typeface="Calibri" panose="020F0502020204030204" pitchFamily="34" charset="0"/>
                <a:cs typeface="Arial" panose="020B0604020202020204" pitchFamily="34" charset="0"/>
              </a:rPr>
              <a:t>1</a:t>
            </a:r>
            <a:r>
              <a:rPr lang="en-US" sz="2664" dirty="0">
                <a:latin typeface="Arial" panose="020B0604020202020204" pitchFamily="34" charset="0"/>
                <a:ea typeface="Calibri" panose="020F0502020204030204" pitchFamily="34" charset="0"/>
                <a:cs typeface="Arial" panose="020B0604020202020204" pitchFamily="34" charset="0"/>
              </a:rPr>
              <a:t>, Peter S. Linsley</a:t>
            </a:r>
            <a:r>
              <a:rPr lang="en-US" sz="2664" baseline="30000" dirty="0">
                <a:latin typeface="Arial" panose="020B0604020202020204" pitchFamily="34" charset="0"/>
                <a:ea typeface="Calibri" panose="020F0502020204030204" pitchFamily="34" charset="0"/>
                <a:cs typeface="Arial" panose="020B0604020202020204" pitchFamily="34" charset="0"/>
              </a:rPr>
              <a:t>1</a:t>
            </a:r>
            <a:r>
              <a:rPr lang="en-US" sz="2664" dirty="0">
                <a:latin typeface="Arial" panose="020B0604020202020204" pitchFamily="34" charset="0"/>
                <a:ea typeface="Calibri" panose="020F0502020204030204" pitchFamily="34" charset="0"/>
                <a:cs typeface="Arial" panose="020B0604020202020204" pitchFamily="34" charset="0"/>
              </a:rPr>
              <a:t> Cate Speake</a:t>
            </a:r>
            <a:r>
              <a:rPr lang="en-US" sz="2664" baseline="30000" dirty="0">
                <a:latin typeface="Arial" panose="020B0604020202020204" pitchFamily="34" charset="0"/>
                <a:ea typeface="Calibri" panose="020F0502020204030204" pitchFamily="34" charset="0"/>
                <a:cs typeface="Arial" panose="020B0604020202020204" pitchFamily="34" charset="0"/>
              </a:rPr>
              <a:t>1</a:t>
            </a:r>
            <a:r>
              <a:rPr lang="en-US" sz="2664" dirty="0">
                <a:latin typeface="Arial" panose="020B0604020202020204" pitchFamily="34" charset="0"/>
                <a:ea typeface="Calibri" panose="020F0502020204030204" pitchFamily="34" charset="0"/>
                <a:cs typeface="Arial" panose="020B0604020202020204" pitchFamily="34" charset="0"/>
              </a:rPr>
              <a:t>, David J. Rawlings</a:t>
            </a:r>
            <a:r>
              <a:rPr lang="en-US" sz="2664" baseline="30000" dirty="0">
                <a:latin typeface="Arial" panose="020B0604020202020204" pitchFamily="34" charset="0"/>
                <a:ea typeface="Calibri" panose="020F0502020204030204" pitchFamily="34" charset="0"/>
                <a:cs typeface="Arial" panose="020B0604020202020204" pitchFamily="34" charset="0"/>
              </a:rPr>
              <a:t>2</a:t>
            </a:r>
            <a:r>
              <a:rPr lang="en-US" sz="2664" dirty="0">
                <a:latin typeface="Arial" panose="020B0604020202020204" pitchFamily="34" charset="0"/>
                <a:ea typeface="Calibri" panose="020F0502020204030204" pitchFamily="34" charset="0"/>
                <a:cs typeface="Arial" panose="020B0604020202020204" pitchFamily="34" charset="0"/>
              </a:rPr>
              <a:t>, and Jane H. Buckner</a:t>
            </a:r>
            <a:r>
              <a:rPr lang="en-US" sz="2664" baseline="30000" dirty="0">
                <a:latin typeface="Arial" panose="020B0604020202020204" pitchFamily="34" charset="0"/>
                <a:ea typeface="Calibri" panose="020F0502020204030204" pitchFamily="34" charset="0"/>
                <a:cs typeface="Arial" panose="020B0604020202020204" pitchFamily="34" charset="0"/>
              </a:rPr>
              <a:t>1</a:t>
            </a:r>
            <a:endParaRPr lang="en-US" sz="2664" dirty="0">
              <a:latin typeface="Arial" panose="020B0604020202020204" pitchFamily="34" charset="0"/>
              <a:ea typeface="Calibri" panose="020F0502020204030204" pitchFamily="34" charset="0"/>
              <a:cs typeface="Arial" panose="020B0604020202020204" pitchFamily="34" charset="0"/>
            </a:endParaRPr>
          </a:p>
          <a:p>
            <a:pPr algn="ctr">
              <a:spcAft>
                <a:spcPts val="496"/>
              </a:spcAft>
            </a:pPr>
            <a:r>
              <a:rPr lang="en-US" sz="2664" baseline="30000" dirty="0">
                <a:latin typeface="Arial" panose="020B0604020202020204" pitchFamily="34" charset="0"/>
                <a:ea typeface="Calibri" panose="020F0502020204030204" pitchFamily="34" charset="0"/>
                <a:cs typeface="Arial" panose="020B0604020202020204" pitchFamily="34" charset="0"/>
              </a:rPr>
              <a:t>1</a:t>
            </a:r>
            <a:r>
              <a:rPr lang="en-US" sz="2664" dirty="0">
                <a:latin typeface="Arial" panose="020B0604020202020204" pitchFamily="34" charset="0"/>
                <a:ea typeface="Calibri" panose="020F0502020204030204" pitchFamily="34" charset="0"/>
                <a:cs typeface="Arial" panose="020B0604020202020204" pitchFamily="34" charset="0"/>
              </a:rPr>
              <a:t>Benaroya Research Institute, Seattle WA; </a:t>
            </a:r>
            <a:r>
              <a:rPr lang="en-US" sz="2664" baseline="30000" dirty="0">
                <a:latin typeface="Arial" panose="020B0604020202020204" pitchFamily="34" charset="0"/>
                <a:ea typeface="Calibri" panose="020F0502020204030204" pitchFamily="34" charset="0"/>
                <a:cs typeface="Arial" panose="020B0604020202020204" pitchFamily="34" charset="0"/>
              </a:rPr>
              <a:t>2</a:t>
            </a:r>
            <a:r>
              <a:rPr lang="en-US" sz="2664" dirty="0">
                <a:latin typeface="Arial" panose="020B0604020202020204" pitchFamily="34" charset="0"/>
                <a:ea typeface="Calibri" panose="020F0502020204030204" pitchFamily="34" charset="0"/>
                <a:cs typeface="Arial" panose="020B0604020202020204" pitchFamily="34" charset="0"/>
              </a:rPr>
              <a:t>Seattle</a:t>
            </a:r>
            <a:r>
              <a:rPr lang="en-US" sz="2664" baseline="30000" dirty="0">
                <a:latin typeface="Arial" panose="020B0604020202020204" pitchFamily="34" charset="0"/>
                <a:ea typeface="Calibri" panose="020F0502020204030204" pitchFamily="34" charset="0"/>
                <a:cs typeface="Arial" panose="020B0604020202020204" pitchFamily="34" charset="0"/>
              </a:rPr>
              <a:t> </a:t>
            </a:r>
            <a:r>
              <a:rPr lang="en-US" sz="2664" dirty="0">
                <a:latin typeface="Arial" panose="020B0604020202020204" pitchFamily="34" charset="0"/>
                <a:ea typeface="Calibri" panose="020F0502020204030204" pitchFamily="34" charset="0"/>
                <a:cs typeface="Arial" panose="020B0604020202020204" pitchFamily="34" charset="0"/>
              </a:rPr>
              <a:t>Children Research Institute</a:t>
            </a:r>
          </a:p>
        </p:txBody>
      </p:sp>
      <p:pic>
        <p:nvPicPr>
          <p:cNvPr id="9" name="Picture 8" descr="A picture containing graphical user interface&#10;&#10;Description automatically generated">
            <a:extLst>
              <a:ext uri="{FF2B5EF4-FFF2-40B4-BE49-F238E27FC236}">
                <a16:creationId xmlns:a16="http://schemas.microsoft.com/office/drawing/2014/main" id="{A54A837D-F8C1-E6F3-6357-A88678AF1D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648399" y="3115742"/>
            <a:ext cx="3584201" cy="746865"/>
          </a:xfrm>
          <a:prstGeom prst="rect">
            <a:avLst/>
          </a:prstGeom>
        </p:spPr>
      </p:pic>
      <p:cxnSp>
        <p:nvCxnSpPr>
          <p:cNvPr id="7" name="Straight Connector 6">
            <a:extLst>
              <a:ext uri="{FF2B5EF4-FFF2-40B4-BE49-F238E27FC236}">
                <a16:creationId xmlns:a16="http://schemas.microsoft.com/office/drawing/2014/main" id="{2ECEAF25-DB48-3C1F-4582-25E58CBEA6AA}"/>
              </a:ext>
            </a:extLst>
          </p:cNvPr>
          <p:cNvCxnSpPr>
            <a:cxnSpLocks/>
          </p:cNvCxnSpPr>
          <p:nvPr/>
        </p:nvCxnSpPr>
        <p:spPr>
          <a:xfrm>
            <a:off x="653143" y="4042563"/>
            <a:ext cx="31579457" cy="0"/>
          </a:xfrm>
          <a:prstGeom prst="line">
            <a:avLst/>
          </a:prstGeom>
          <a:ln w="57150">
            <a:solidFill>
              <a:srgbClr val="08A0D6"/>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D112239-307A-BE7F-691D-1EFC508EFB93}"/>
              </a:ext>
            </a:extLst>
          </p:cNvPr>
          <p:cNvSpPr txBox="1"/>
          <p:nvPr/>
        </p:nvSpPr>
        <p:spPr>
          <a:xfrm>
            <a:off x="19259226" y="7076260"/>
            <a:ext cx="4671826" cy="408702"/>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B. CD154-CD137 AIM assay</a:t>
            </a:r>
          </a:p>
        </p:txBody>
      </p:sp>
      <p:sp>
        <p:nvSpPr>
          <p:cNvPr id="18" name="TextBox 17">
            <a:extLst>
              <a:ext uri="{FF2B5EF4-FFF2-40B4-BE49-F238E27FC236}">
                <a16:creationId xmlns:a16="http://schemas.microsoft.com/office/drawing/2014/main" id="{CE030F0E-5C49-7937-9256-C2114CA8A09F}"/>
              </a:ext>
            </a:extLst>
          </p:cNvPr>
          <p:cNvSpPr txBox="1"/>
          <p:nvPr/>
        </p:nvSpPr>
        <p:spPr>
          <a:xfrm>
            <a:off x="19295175" y="12513440"/>
            <a:ext cx="4148893" cy="409343"/>
          </a:xfrm>
          <a:prstGeom prst="rect">
            <a:avLst/>
          </a:prstGeom>
          <a:noFill/>
        </p:spPr>
        <p:txBody>
          <a:bodyPr wrap="none" rtlCol="0">
            <a:spAutoFit/>
          </a:bodyPr>
          <a:lstStyle/>
          <a:p>
            <a:r>
              <a:rPr lang="en-US" sz="2060" dirty="0">
                <a:latin typeface="Arial" panose="020B0604020202020204" pitchFamily="34" charset="0"/>
                <a:cs typeface="Arial" panose="020B0604020202020204" pitchFamily="34" charset="0"/>
              </a:rPr>
              <a:t>C. Single cell sequencing pipeline</a:t>
            </a:r>
          </a:p>
        </p:txBody>
      </p:sp>
      <p:sp>
        <p:nvSpPr>
          <p:cNvPr id="10" name="TextBox 9">
            <a:extLst>
              <a:ext uri="{FF2B5EF4-FFF2-40B4-BE49-F238E27FC236}">
                <a16:creationId xmlns:a16="http://schemas.microsoft.com/office/drawing/2014/main" id="{BE60A19C-8996-2945-DF5E-B385ED2516F6}"/>
              </a:ext>
            </a:extLst>
          </p:cNvPr>
          <p:cNvSpPr txBox="1"/>
          <p:nvPr/>
        </p:nvSpPr>
        <p:spPr>
          <a:xfrm>
            <a:off x="1094504" y="4302619"/>
            <a:ext cx="16691502" cy="6373540"/>
          </a:xfrm>
          <a:prstGeom prst="rect">
            <a:avLst/>
          </a:prstGeom>
          <a:noFill/>
          <a:ln>
            <a:noFill/>
          </a:ln>
        </p:spPr>
        <p:txBody>
          <a:bodyPr wrap="square" rtlCol="0">
            <a:spAutoFit/>
          </a:bodyPr>
          <a:lstStyle/>
          <a:p>
            <a:pPr marL="232845" indent="-232845" algn="just"/>
            <a:endParaRPr lang="en-US" sz="1850" b="1" dirty="0">
              <a:latin typeface="Arial" panose="020B0604020202020204" pitchFamily="34" charset="0"/>
              <a:cs typeface="Arial" panose="020B0604020202020204" pitchFamily="34" charset="0"/>
            </a:endParaRPr>
          </a:p>
          <a:p>
            <a:pPr marL="232845" indent="-232845" algn="just"/>
            <a:r>
              <a:rPr lang="en-US" sz="1900" b="1" dirty="0">
                <a:latin typeface="Arial" panose="020B0604020202020204" pitchFamily="34" charset="0"/>
                <a:cs typeface="Arial" panose="020B0604020202020204" pitchFamily="34" charset="0"/>
              </a:rPr>
              <a:t>Objective: </a:t>
            </a:r>
          </a:p>
          <a:p>
            <a:pPr marL="466985" lvl="1" indent="-279419" algn="just">
              <a:spcAft>
                <a:spcPts val="976"/>
              </a:spcAft>
              <a:buClr>
                <a:srgbClr val="08A0D6"/>
              </a:buClr>
              <a:buSzPct val="120000"/>
              <a:buFont typeface="Arial" panose="020B0604020202020204" pitchFamily="34" charset="0"/>
              <a:buChar char="•"/>
            </a:pPr>
            <a:r>
              <a:rPr lang="en-US" sz="1900" dirty="0">
                <a:latin typeface="Arial" panose="020B0604020202020204" pitchFamily="34" charset="0"/>
                <a:cs typeface="Arial" panose="020B0604020202020204" pitchFamily="34" charset="0"/>
              </a:rPr>
              <a:t>Characterize the features of islet autoreactive CD4 regulatory T cells (Tregs) in type 1 diabetes (T1D) compared to islet CD4 conventional T cells (</a:t>
            </a:r>
            <a:r>
              <a:rPr lang="en-US" sz="1900" dirty="0" err="1">
                <a:latin typeface="Arial" panose="020B0604020202020204" pitchFamily="34" charset="0"/>
                <a:cs typeface="Arial" panose="020B0604020202020204" pitchFamily="34" charset="0"/>
              </a:rPr>
              <a:t>Tconv</a:t>
            </a:r>
            <a:r>
              <a:rPr lang="en-US" sz="1900" dirty="0">
                <a:latin typeface="Arial" panose="020B0604020202020204" pitchFamily="34" charset="0"/>
                <a:cs typeface="Arial" panose="020B0604020202020204" pitchFamily="34" charset="0"/>
              </a:rPr>
              <a:t>)</a:t>
            </a:r>
          </a:p>
          <a:p>
            <a:pPr marL="232845" indent="-232845" algn="just"/>
            <a:r>
              <a:rPr lang="en-US" sz="1900" b="1" dirty="0">
                <a:latin typeface="Arial" panose="020B0604020202020204" pitchFamily="34" charset="0"/>
                <a:cs typeface="Arial" panose="020B0604020202020204" pitchFamily="34" charset="0"/>
              </a:rPr>
              <a:t>Approach:</a:t>
            </a:r>
          </a:p>
          <a:p>
            <a:pPr marL="420420" lvl="1" indent="-232845" algn="just">
              <a:spcAft>
                <a:spcPts val="976"/>
              </a:spcAft>
              <a:buClr>
                <a:srgbClr val="08A0D6"/>
              </a:buClr>
              <a:buSzPct val="120000"/>
              <a:buFont typeface="Arial" panose="020B0604020202020204" pitchFamily="34" charset="0"/>
              <a:buChar char="•"/>
            </a:pPr>
            <a:r>
              <a:rPr lang="en-US" sz="1900" dirty="0">
                <a:latin typeface="Arial" panose="020B0604020202020204" pitchFamily="34" charset="0"/>
                <a:cs typeface="Arial" panose="020B0604020202020204" pitchFamily="34" charset="0"/>
              </a:rPr>
              <a:t>Peripheral blood from cross sectional cohorts of established T1D subjects and matched non-diabetic healthy controls carrying the high-risk class II DRB1*0401 allele.</a:t>
            </a:r>
          </a:p>
          <a:p>
            <a:pPr marL="420420" lvl="1" indent="-232845" algn="just">
              <a:spcAft>
                <a:spcPts val="976"/>
              </a:spcAft>
              <a:buClr>
                <a:srgbClr val="08A0D6"/>
              </a:buClr>
              <a:buSzPct val="120000"/>
              <a:buFont typeface="Arial" panose="020B0604020202020204" pitchFamily="34" charset="0"/>
              <a:buChar char="•"/>
            </a:pPr>
            <a:r>
              <a:rPr lang="en-US" sz="1900" dirty="0">
                <a:latin typeface="Arial" panose="020B0604020202020204" pitchFamily="34" charset="0"/>
                <a:cs typeface="Arial" panose="020B0604020202020204" pitchFamily="34" charset="0"/>
              </a:rPr>
              <a:t>Isolated islet reactive CD4 Treg and </a:t>
            </a:r>
            <a:r>
              <a:rPr lang="en-US" sz="1900" dirty="0" err="1">
                <a:latin typeface="Arial" panose="020B0604020202020204" pitchFamily="34" charset="0"/>
                <a:cs typeface="Arial" panose="020B0604020202020204" pitchFamily="34" charset="0"/>
              </a:rPr>
              <a:t>Tconv</a:t>
            </a:r>
            <a:r>
              <a:rPr lang="en-US" sz="1900" dirty="0">
                <a:latin typeface="Arial" panose="020B0604020202020204" pitchFamily="34" charset="0"/>
                <a:cs typeface="Arial" panose="020B0604020202020204" pitchFamily="34" charset="0"/>
              </a:rPr>
              <a:t> cells using a CD154-CD137 activation induced marker (AIM) assay by single cell sorting followed by single cell RNA-sequencing.</a:t>
            </a:r>
          </a:p>
          <a:p>
            <a:pPr marL="420420" lvl="1" indent="-232845" algn="just">
              <a:spcAft>
                <a:spcPts val="976"/>
              </a:spcAft>
              <a:buClr>
                <a:srgbClr val="08A0D6"/>
              </a:buClr>
              <a:buSzPct val="120000"/>
              <a:buFont typeface="Arial" panose="020B0604020202020204" pitchFamily="34" charset="0"/>
              <a:buChar char="•"/>
            </a:pPr>
            <a:r>
              <a:rPr lang="en-US" sz="1900" dirty="0">
                <a:latin typeface="Arial" panose="020B0604020202020204" pitchFamily="34" charset="0"/>
                <a:cs typeface="Arial" panose="020B0604020202020204" pitchFamily="34" charset="0"/>
              </a:rPr>
              <a:t>Analyzed the frequency, phenotype, and TCR repertoire of islet autoreactive CD4 Tregs and </a:t>
            </a:r>
            <a:r>
              <a:rPr lang="en-US" sz="1900" dirty="0" err="1">
                <a:latin typeface="Arial" panose="020B0604020202020204" pitchFamily="34" charset="0"/>
                <a:cs typeface="Arial" panose="020B0604020202020204" pitchFamily="34" charset="0"/>
              </a:rPr>
              <a:t>Tconv</a:t>
            </a:r>
            <a:r>
              <a:rPr lang="en-US" sz="1900" dirty="0">
                <a:latin typeface="Arial" panose="020B0604020202020204" pitchFamily="34" charset="0"/>
                <a:cs typeface="Arial" panose="020B0604020202020204" pitchFamily="34" charset="0"/>
              </a:rPr>
              <a:t> cells in T1D donors compared with control donors.</a:t>
            </a:r>
          </a:p>
          <a:p>
            <a:pPr marL="232845" indent="-232845" algn="just"/>
            <a:r>
              <a:rPr lang="en-US" sz="1900" b="1" dirty="0">
                <a:latin typeface="Arial" panose="020B0604020202020204" pitchFamily="34" charset="0"/>
                <a:cs typeface="Arial" panose="020B0604020202020204" pitchFamily="34" charset="0"/>
              </a:rPr>
              <a:t>Results:</a:t>
            </a:r>
          </a:p>
          <a:p>
            <a:pPr marL="466985" lvl="1" indent="-279419" algn="just">
              <a:spcAft>
                <a:spcPts val="976"/>
              </a:spcAft>
              <a:buClr>
                <a:srgbClr val="08A0D6"/>
              </a:buClr>
              <a:buSzPct val="120000"/>
              <a:buFont typeface="Arial" panose="020B0604020202020204" pitchFamily="34" charset="0"/>
              <a:buChar char="•"/>
            </a:pPr>
            <a:r>
              <a:rPr lang="en-US" sz="1900" dirty="0">
                <a:latin typeface="Arial" panose="020B0604020202020204" pitchFamily="34" charset="0"/>
                <a:cs typeface="Arial" panose="020B0604020202020204" pitchFamily="34" charset="0"/>
              </a:rPr>
              <a:t>The frequency of islet autoreactive CD4 </a:t>
            </a:r>
            <a:r>
              <a:rPr lang="en-US" sz="1900" dirty="0" err="1">
                <a:latin typeface="Arial" panose="020B0604020202020204" pitchFamily="34" charset="0"/>
                <a:cs typeface="Arial" panose="020B0604020202020204" pitchFamily="34" charset="0"/>
              </a:rPr>
              <a:t>Tconv</a:t>
            </a:r>
            <a:r>
              <a:rPr lang="en-US" sz="1900" dirty="0">
                <a:latin typeface="Arial" panose="020B0604020202020204" pitchFamily="34" charset="0"/>
                <a:cs typeface="Arial" panose="020B0604020202020204" pitchFamily="34" charset="0"/>
              </a:rPr>
              <a:t> and Treg cells did not differ between T1D and control donors, however, islet autoreactive CD4 </a:t>
            </a:r>
            <a:r>
              <a:rPr lang="en-US" sz="1900" dirty="0" err="1">
                <a:latin typeface="Arial" panose="020B0604020202020204" pitchFamily="34" charset="0"/>
                <a:cs typeface="Arial" panose="020B0604020202020204" pitchFamily="34" charset="0"/>
              </a:rPr>
              <a:t>Tconv</a:t>
            </a:r>
            <a:r>
              <a:rPr lang="en-US" sz="1900" dirty="0">
                <a:latin typeface="Arial" panose="020B0604020202020204" pitchFamily="34" charset="0"/>
                <a:cs typeface="Arial" panose="020B0604020202020204" pitchFamily="34" charset="0"/>
              </a:rPr>
              <a:t> cells were significantly more frequent than Treg cells in T1D donors but not control subjects.</a:t>
            </a:r>
            <a:endParaRPr lang="en-US" sz="1900" dirty="0">
              <a:latin typeface="Arial" panose="020B0604020202020204" pitchFamily="34" charset="0"/>
              <a:ea typeface="Calibri" panose="020F0502020204030204" pitchFamily="34" charset="0"/>
              <a:cs typeface="Arial" panose="020B0604020202020204" pitchFamily="34" charset="0"/>
            </a:endParaRPr>
          </a:p>
          <a:p>
            <a:pPr marL="466985" lvl="1" indent="-279419" algn="just">
              <a:spcAft>
                <a:spcPts val="976"/>
              </a:spcAft>
              <a:buClr>
                <a:srgbClr val="08A0D6"/>
              </a:buClr>
              <a:buSzPct val="120000"/>
              <a:buFont typeface="Arial" panose="020B0604020202020204" pitchFamily="34" charset="0"/>
              <a:buChar char="•"/>
            </a:pPr>
            <a:r>
              <a:rPr lang="en-US" sz="1900" dirty="0">
                <a:latin typeface="Arial" panose="020B0604020202020204" pitchFamily="34" charset="0"/>
                <a:cs typeface="Arial" panose="020B0604020202020204" pitchFamily="34" charset="0"/>
              </a:rPr>
              <a:t>Islet reactive CD4 Treg cells had a Treg gene expression profile that differed from </a:t>
            </a:r>
            <a:r>
              <a:rPr lang="en-US" sz="1900" dirty="0" err="1">
                <a:latin typeface="Arial" panose="020B0604020202020204" pitchFamily="34" charset="0"/>
                <a:cs typeface="Arial" panose="020B0604020202020204" pitchFamily="34" charset="0"/>
              </a:rPr>
              <a:t>Tconv</a:t>
            </a:r>
            <a:r>
              <a:rPr lang="en-US" sz="1900" dirty="0">
                <a:latin typeface="Arial" panose="020B0604020202020204" pitchFamily="34" charset="0"/>
                <a:cs typeface="Arial" panose="020B0604020202020204" pitchFamily="34" charset="0"/>
              </a:rPr>
              <a:t> cells, but no differences were detected in transcript profiles of islet reactive Treg or </a:t>
            </a:r>
            <a:r>
              <a:rPr lang="en-US" sz="1900" dirty="0" err="1">
                <a:latin typeface="Arial" panose="020B0604020202020204" pitchFamily="34" charset="0"/>
                <a:cs typeface="Arial" panose="020B0604020202020204" pitchFamily="34" charset="0"/>
              </a:rPr>
              <a:t>Tconv</a:t>
            </a:r>
            <a:r>
              <a:rPr lang="en-US" sz="1900" dirty="0">
                <a:latin typeface="Arial" panose="020B0604020202020204" pitchFamily="34" charset="0"/>
                <a:cs typeface="Arial" panose="020B0604020202020204" pitchFamily="34" charset="0"/>
              </a:rPr>
              <a:t> cells between T1D donors and control subjects.</a:t>
            </a:r>
          </a:p>
          <a:p>
            <a:pPr marL="466985" lvl="1" indent="-279419" algn="just">
              <a:spcAft>
                <a:spcPts val="976"/>
              </a:spcAft>
              <a:buClr>
                <a:srgbClr val="08A0D6"/>
              </a:buClr>
              <a:buSzPct val="120000"/>
              <a:buFont typeface="Arial" panose="020B0604020202020204" pitchFamily="34" charset="0"/>
              <a:buChar char="•"/>
            </a:pPr>
            <a:r>
              <a:rPr lang="en-US" sz="1900" dirty="0">
                <a:latin typeface="Arial" panose="020B0604020202020204" pitchFamily="34" charset="0"/>
                <a:ea typeface="Calibri" panose="020F0502020204030204" pitchFamily="34" charset="0"/>
                <a:cs typeface="Arial" panose="020B0604020202020204" pitchFamily="34" charset="0"/>
              </a:rPr>
              <a:t>Islet autoreactive CD4 Treg were expanded and shared TCRs between donors; Tregs had more expanded TCR junctions per donor than </a:t>
            </a:r>
            <a:r>
              <a:rPr lang="en-US" sz="1900" dirty="0" err="1">
                <a:latin typeface="Arial" panose="020B0604020202020204" pitchFamily="34" charset="0"/>
                <a:ea typeface="Calibri" panose="020F0502020204030204" pitchFamily="34" charset="0"/>
                <a:cs typeface="Arial" panose="020B0604020202020204" pitchFamily="34" charset="0"/>
              </a:rPr>
              <a:t>Tconv</a:t>
            </a:r>
            <a:r>
              <a:rPr lang="en-US" sz="1900" dirty="0">
                <a:latin typeface="Arial" panose="020B0604020202020204" pitchFamily="34" charset="0"/>
                <a:ea typeface="Calibri" panose="020F0502020204030204" pitchFamily="34" charset="0"/>
                <a:cs typeface="Arial" panose="020B0604020202020204" pitchFamily="34" charset="0"/>
              </a:rPr>
              <a:t> cells.</a:t>
            </a:r>
          </a:p>
          <a:p>
            <a:pPr marL="187566" lvl="1" algn="just">
              <a:spcAft>
                <a:spcPts val="976"/>
              </a:spcAft>
              <a:buClr>
                <a:srgbClr val="08A0D6"/>
              </a:buClr>
              <a:buSzPct val="120000"/>
            </a:pPr>
            <a:r>
              <a:rPr lang="en-US" sz="1900" b="1" dirty="0">
                <a:latin typeface="Arial" panose="020B0604020202020204" pitchFamily="34" charset="0"/>
                <a:cs typeface="Arial" panose="020B0604020202020204" pitchFamily="34" charset="0"/>
              </a:rPr>
              <a:t>Conclusion:</a:t>
            </a:r>
          </a:p>
          <a:p>
            <a:pPr marL="420420" lvl="1" indent="-232845" algn="just">
              <a:buClr>
                <a:srgbClr val="08A0D6"/>
              </a:buClr>
              <a:buSzPct val="120000"/>
              <a:buFont typeface="Arial" panose="020B0604020202020204" pitchFamily="34" charset="0"/>
              <a:buChar char="•"/>
            </a:pPr>
            <a:r>
              <a:rPr lang="en-US" sz="1900" dirty="0">
                <a:latin typeface="Arial" panose="020B0604020202020204" pitchFamily="34" charset="0"/>
                <a:ea typeface="Calibri" panose="020F0502020204030204" pitchFamily="34" charset="0"/>
                <a:cs typeface="Arial" panose="020B0604020202020204" pitchFamily="34" charset="0"/>
              </a:rPr>
              <a:t>Islet autoreactive CD4 Tregs are less frequent than islet </a:t>
            </a:r>
            <a:r>
              <a:rPr lang="en-US" sz="1900" dirty="0" err="1">
                <a:latin typeface="Arial" panose="020B0604020202020204" pitchFamily="34" charset="0"/>
                <a:ea typeface="Calibri" panose="020F0502020204030204" pitchFamily="34" charset="0"/>
                <a:cs typeface="Arial" panose="020B0604020202020204" pitchFamily="34" charset="0"/>
              </a:rPr>
              <a:t>Tconv</a:t>
            </a:r>
            <a:r>
              <a:rPr lang="en-US" sz="1900" dirty="0">
                <a:latin typeface="Arial" panose="020B0604020202020204" pitchFamily="34" charset="0"/>
                <a:ea typeface="Calibri" panose="020F0502020204030204" pitchFamily="34" charset="0"/>
                <a:cs typeface="Arial" panose="020B0604020202020204" pitchFamily="34" charset="0"/>
              </a:rPr>
              <a:t> cells in T1D donors and are expanded consistent with antigen experience </a:t>
            </a:r>
            <a:r>
              <a:rPr lang="en-US" sz="1900" i="1" dirty="0">
                <a:latin typeface="Arial" panose="020B0604020202020204" pitchFamily="34" charset="0"/>
                <a:ea typeface="Calibri" panose="020F0502020204030204" pitchFamily="34" charset="0"/>
                <a:cs typeface="Arial" panose="020B0604020202020204" pitchFamily="34" charset="0"/>
              </a:rPr>
              <a:t>in vivo</a:t>
            </a:r>
            <a:r>
              <a:rPr lang="en-US" sz="1900" dirty="0">
                <a:latin typeface="Arial" panose="020B0604020202020204" pitchFamily="34" charset="0"/>
                <a:ea typeface="Calibri" panose="020F0502020204030204" pitchFamily="34" charset="0"/>
                <a:cs typeface="Arial" panose="020B0604020202020204" pitchFamily="34" charset="0"/>
              </a:rPr>
              <a:t>.</a:t>
            </a:r>
          </a:p>
        </p:txBody>
      </p:sp>
      <p:sp>
        <p:nvSpPr>
          <p:cNvPr id="59" name="TextBox 58">
            <a:extLst>
              <a:ext uri="{FF2B5EF4-FFF2-40B4-BE49-F238E27FC236}">
                <a16:creationId xmlns:a16="http://schemas.microsoft.com/office/drawing/2014/main" id="{325126E9-EFA9-E811-B2A6-55CF5A04BEE1}"/>
              </a:ext>
            </a:extLst>
          </p:cNvPr>
          <p:cNvSpPr txBox="1"/>
          <p:nvPr/>
        </p:nvSpPr>
        <p:spPr>
          <a:xfrm>
            <a:off x="7921812" y="4250324"/>
            <a:ext cx="1935145" cy="553998"/>
          </a:xfrm>
          <a:prstGeom prst="rect">
            <a:avLst/>
          </a:prstGeom>
          <a:solidFill>
            <a:schemeClr val="bg1"/>
          </a:solidFill>
        </p:spPr>
        <p:txBody>
          <a:bodyPr wrap="none" rtlCol="0">
            <a:spAutoFit/>
          </a:bodyPr>
          <a:lstStyle/>
          <a:p>
            <a:r>
              <a:rPr lang="en-US" sz="3000" b="1" dirty="0">
                <a:solidFill>
                  <a:srgbClr val="08A0D6"/>
                </a:solidFill>
                <a:latin typeface="Arial" panose="020B0604020202020204" pitchFamily="34" charset="0"/>
                <a:cs typeface="Arial" panose="020B0604020202020204" pitchFamily="34" charset="0"/>
              </a:rPr>
              <a:t>Summary</a:t>
            </a:r>
          </a:p>
        </p:txBody>
      </p:sp>
      <p:sp>
        <p:nvSpPr>
          <p:cNvPr id="63" name="TextBox 62">
            <a:extLst>
              <a:ext uri="{FF2B5EF4-FFF2-40B4-BE49-F238E27FC236}">
                <a16:creationId xmlns:a16="http://schemas.microsoft.com/office/drawing/2014/main" id="{F26CFD60-47AC-0FD3-7A37-ECBEA91B3E27}"/>
              </a:ext>
            </a:extLst>
          </p:cNvPr>
          <p:cNvSpPr txBox="1"/>
          <p:nvPr/>
        </p:nvSpPr>
        <p:spPr>
          <a:xfrm>
            <a:off x="19409812" y="11512499"/>
            <a:ext cx="3015128" cy="528222"/>
          </a:xfrm>
          <a:prstGeom prst="rect">
            <a:avLst/>
          </a:prstGeom>
          <a:noFill/>
        </p:spPr>
        <p:txBody>
          <a:bodyPr wrap="square" rtlCol="0">
            <a:spAutoFit/>
          </a:bodyPr>
          <a:lstStyle/>
          <a:p>
            <a:r>
              <a:rPr lang="en-US" sz="944" dirty="0">
                <a:latin typeface="Arial" panose="020B0604020202020204" pitchFamily="34" charset="0"/>
                <a:cs typeface="Arial" panose="020B0604020202020204" pitchFamily="34" charset="0"/>
              </a:rPr>
              <a:t>*20aa peptides, with 12 aa overlap</a:t>
            </a:r>
          </a:p>
          <a:p>
            <a:r>
              <a:rPr lang="en-US" sz="944" dirty="0">
                <a:latin typeface="Arial" panose="020B0604020202020204" pitchFamily="34" charset="0"/>
                <a:cs typeface="Arial" panose="020B0604020202020204" pitchFamily="34" charset="0"/>
              </a:rPr>
              <a:t>†15 aa peptides from human bacterial and viral pathogens</a:t>
            </a:r>
          </a:p>
        </p:txBody>
      </p:sp>
      <p:graphicFrame>
        <p:nvGraphicFramePr>
          <p:cNvPr id="69" name="Table 19">
            <a:extLst>
              <a:ext uri="{FF2B5EF4-FFF2-40B4-BE49-F238E27FC236}">
                <a16:creationId xmlns:a16="http://schemas.microsoft.com/office/drawing/2014/main" id="{0F1A3D00-4B54-A79E-81CF-82C8585F2EEA}"/>
              </a:ext>
            </a:extLst>
          </p:cNvPr>
          <p:cNvGraphicFramePr>
            <a:graphicFrameLocks noGrp="1"/>
          </p:cNvGraphicFramePr>
          <p:nvPr>
            <p:extLst>
              <p:ext uri="{D42A27DB-BD31-4B8C-83A1-F6EECF244321}">
                <p14:modId xmlns:p14="http://schemas.microsoft.com/office/powerpoint/2010/main" val="600225593"/>
              </p:ext>
            </p:extLst>
          </p:nvPr>
        </p:nvGraphicFramePr>
        <p:xfrm>
          <a:off x="19454233" y="10043894"/>
          <a:ext cx="2519768" cy="1437874"/>
        </p:xfrm>
        <a:graphic>
          <a:graphicData uri="http://schemas.openxmlformats.org/drawingml/2006/table">
            <a:tbl>
              <a:tblPr firstRow="1" bandRow="1">
                <a:tableStyleId>{5940675A-B579-460E-94D1-54222C63F5DA}</a:tableStyleId>
              </a:tblPr>
              <a:tblGrid>
                <a:gridCol w="866272">
                  <a:extLst>
                    <a:ext uri="{9D8B030D-6E8A-4147-A177-3AD203B41FA5}">
                      <a16:colId xmlns:a16="http://schemas.microsoft.com/office/drawing/2014/main" val="1973611219"/>
                    </a:ext>
                  </a:extLst>
                </a:gridCol>
                <a:gridCol w="990024">
                  <a:extLst>
                    <a:ext uri="{9D8B030D-6E8A-4147-A177-3AD203B41FA5}">
                      <a16:colId xmlns:a16="http://schemas.microsoft.com/office/drawing/2014/main" val="1500586994"/>
                    </a:ext>
                  </a:extLst>
                </a:gridCol>
                <a:gridCol w="663472">
                  <a:extLst>
                    <a:ext uri="{9D8B030D-6E8A-4147-A177-3AD203B41FA5}">
                      <a16:colId xmlns:a16="http://schemas.microsoft.com/office/drawing/2014/main" val="3806343745"/>
                    </a:ext>
                  </a:extLst>
                </a:gridCol>
              </a:tblGrid>
              <a:tr h="388115">
                <a:tc>
                  <a:txBody>
                    <a:bodyPr/>
                    <a:lstStyle/>
                    <a:p>
                      <a:pPr algn="ctr"/>
                      <a:r>
                        <a:rPr lang="en-US" sz="1100" b="1" dirty="0"/>
                        <a:t>Simulation</a:t>
                      </a:r>
                      <a:endParaRPr lang="en-US" sz="1100" b="1" dirty="0">
                        <a:latin typeface="Arial" panose="020B0604020202020204" pitchFamily="34" charset="0"/>
                        <a:cs typeface="Arial" panose="020B0604020202020204" pitchFamily="34" charset="0"/>
                      </a:endParaRPr>
                    </a:p>
                  </a:txBody>
                  <a:tcPr marL="78376" marR="78376" marT="39192" marB="39192"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100" b="1" dirty="0"/>
                        <a:t>Proteins</a:t>
                      </a:r>
                      <a:endParaRPr lang="en-US" sz="1100" b="1" dirty="0">
                        <a:latin typeface="Arial" panose="020B0604020202020204" pitchFamily="34" charset="0"/>
                        <a:cs typeface="Arial" panose="020B0604020202020204" pitchFamily="34" charset="0"/>
                      </a:endParaRPr>
                    </a:p>
                  </a:txBody>
                  <a:tcPr marL="78376" marR="78376" marT="39192" marB="39192"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100" b="1" dirty="0"/>
                        <a:t>No. peptides</a:t>
                      </a:r>
                      <a:endParaRPr lang="en-US" sz="1100" b="1" dirty="0">
                        <a:latin typeface="Arial" panose="020B0604020202020204" pitchFamily="34" charset="0"/>
                        <a:cs typeface="Arial" panose="020B0604020202020204" pitchFamily="34" charset="0"/>
                      </a:endParaRPr>
                    </a:p>
                  </a:txBody>
                  <a:tcPr marL="78376" marR="78376" marT="39192" marB="39192">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4898177"/>
                  </a:ext>
                </a:extLst>
              </a:tr>
              <a:tr h="305273">
                <a:tc>
                  <a:txBody>
                    <a:bodyPr/>
                    <a:lstStyle/>
                    <a:p>
                      <a:r>
                        <a:rPr lang="en-US" sz="1100" dirty="0"/>
                        <a:t>DMSO</a:t>
                      </a:r>
                      <a:endParaRPr lang="en-US" sz="1100" dirty="0">
                        <a:latin typeface="Arial" panose="020B0604020202020204" pitchFamily="34" charset="0"/>
                        <a:cs typeface="Arial" panose="020B0604020202020204" pitchFamily="34" charset="0"/>
                      </a:endParaRPr>
                    </a:p>
                  </a:txBody>
                  <a:tcPr marL="78376" marR="78376" marT="39192" marB="39192"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100" dirty="0"/>
                        <a:t>--</a:t>
                      </a:r>
                      <a:endParaRPr lang="en-US" sz="1100" dirty="0">
                        <a:latin typeface="Arial" panose="020B0604020202020204" pitchFamily="34" charset="0"/>
                        <a:cs typeface="Arial" panose="020B0604020202020204" pitchFamily="34" charset="0"/>
                      </a:endParaRPr>
                    </a:p>
                  </a:txBody>
                  <a:tcPr marL="78376" marR="78376" marT="39192" marB="39192"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100" dirty="0"/>
                        <a:t>--</a:t>
                      </a:r>
                      <a:endParaRPr lang="en-US" sz="1100" dirty="0">
                        <a:latin typeface="Arial" panose="020B0604020202020204" pitchFamily="34" charset="0"/>
                        <a:cs typeface="Arial" panose="020B0604020202020204" pitchFamily="34" charset="0"/>
                      </a:endParaRPr>
                    </a:p>
                  </a:txBody>
                  <a:tcPr marL="78376" marR="78376" marT="39192" marB="39192"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1260129"/>
                  </a:ext>
                </a:extLst>
              </a:tr>
              <a:tr h="388115">
                <a:tc>
                  <a:txBody>
                    <a:bodyPr/>
                    <a:lstStyle/>
                    <a:p>
                      <a:r>
                        <a:rPr lang="en-US" sz="1100" dirty="0"/>
                        <a:t>Islet library pool*</a:t>
                      </a:r>
                      <a:endParaRPr lang="en-US" sz="1100" dirty="0">
                        <a:latin typeface="Arial" panose="020B0604020202020204" pitchFamily="34" charset="0"/>
                        <a:cs typeface="Arial" panose="020B0604020202020204" pitchFamily="34" charset="0"/>
                      </a:endParaRPr>
                    </a:p>
                  </a:txBody>
                  <a:tcPr marL="78376" marR="78376" marT="39192" marB="39192">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100" dirty="0"/>
                        <a:t>IGRP, GAD65</a:t>
                      </a:r>
                    </a:p>
                    <a:p>
                      <a:r>
                        <a:rPr lang="en-US" sz="1100" dirty="0"/>
                        <a:t>ZnT8, PPI</a:t>
                      </a:r>
                      <a:endParaRPr lang="en-US" sz="1100" dirty="0">
                        <a:latin typeface="Arial" panose="020B0604020202020204" pitchFamily="34" charset="0"/>
                        <a:cs typeface="Arial" panose="020B0604020202020204" pitchFamily="34" charset="0"/>
                      </a:endParaRPr>
                    </a:p>
                  </a:txBody>
                  <a:tcPr marL="78376" marR="78376" marT="39192" marB="39192">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100" dirty="0"/>
                        <a:t>183</a:t>
                      </a:r>
                      <a:endParaRPr lang="en-US" sz="1100" dirty="0">
                        <a:latin typeface="Arial" panose="020B0604020202020204" pitchFamily="34" charset="0"/>
                        <a:cs typeface="Arial" panose="020B0604020202020204" pitchFamily="34" charset="0"/>
                      </a:endParaRPr>
                    </a:p>
                  </a:txBody>
                  <a:tcPr marL="78376" marR="78376" marT="39192" marB="39192">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81172644"/>
                  </a:ext>
                </a:extLst>
              </a:tr>
              <a:tr h="305273">
                <a:tc>
                  <a:txBody>
                    <a:bodyPr/>
                    <a:lstStyle/>
                    <a:p>
                      <a:r>
                        <a:rPr lang="en-US" sz="1100" dirty="0"/>
                        <a:t>CEFX†</a:t>
                      </a:r>
                      <a:endParaRPr lang="en-US" sz="1100" dirty="0">
                        <a:latin typeface="Arial" panose="020B0604020202020204" pitchFamily="34" charset="0"/>
                        <a:cs typeface="Arial" panose="020B0604020202020204" pitchFamily="34" charset="0"/>
                      </a:endParaRPr>
                    </a:p>
                  </a:txBody>
                  <a:tcPr marL="78376" marR="78376" marT="39192" marB="39192"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100" dirty="0"/>
                        <a:t>Microbial pool</a:t>
                      </a:r>
                      <a:endParaRPr lang="en-US" sz="1100" dirty="0">
                        <a:latin typeface="Arial" panose="020B0604020202020204" pitchFamily="34" charset="0"/>
                        <a:cs typeface="Arial" panose="020B0604020202020204" pitchFamily="34" charset="0"/>
                      </a:endParaRPr>
                    </a:p>
                  </a:txBody>
                  <a:tcPr marL="78376" marR="78376" marT="39192" marB="39192"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100" dirty="0"/>
                        <a:t>173</a:t>
                      </a:r>
                      <a:endParaRPr lang="en-US" sz="1100" dirty="0">
                        <a:latin typeface="Arial" panose="020B0604020202020204" pitchFamily="34" charset="0"/>
                        <a:cs typeface="Arial" panose="020B0604020202020204" pitchFamily="34" charset="0"/>
                      </a:endParaRPr>
                    </a:p>
                  </a:txBody>
                  <a:tcPr marL="78376" marR="78376" marT="39192" marB="39192"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02729175"/>
                  </a:ext>
                </a:extLst>
              </a:tr>
            </a:tbl>
          </a:graphicData>
        </a:graphic>
      </p:graphicFrame>
      <p:sp>
        <p:nvSpPr>
          <p:cNvPr id="36" name="TextBox 35">
            <a:extLst>
              <a:ext uri="{FF2B5EF4-FFF2-40B4-BE49-F238E27FC236}">
                <a16:creationId xmlns:a16="http://schemas.microsoft.com/office/drawing/2014/main" id="{A6464E65-AA76-5CE4-7031-55C85B7FACE0}"/>
              </a:ext>
            </a:extLst>
          </p:cNvPr>
          <p:cNvSpPr txBox="1"/>
          <p:nvPr/>
        </p:nvSpPr>
        <p:spPr>
          <a:xfrm>
            <a:off x="1372240" y="17347294"/>
            <a:ext cx="7006995" cy="646331"/>
          </a:xfrm>
          <a:prstGeom prst="rect">
            <a:avLst/>
          </a:prstGeom>
          <a:noFill/>
        </p:spPr>
        <p:txBody>
          <a:bodyPr wrap="square" rtlCol="0">
            <a:spAutoFit/>
          </a:bodyPr>
          <a:lstStyle/>
          <a:p>
            <a:pPr marL="342900" indent="-342900">
              <a:buFont typeface="+mj-lt"/>
              <a:buAutoNum type="alphaUcPeriod"/>
            </a:pPr>
            <a:r>
              <a:rPr lang="en-US" sz="1800" dirty="0">
                <a:latin typeface="Arial" panose="020B0604020202020204" pitchFamily="34" charset="0"/>
                <a:cs typeface="Arial" panose="020B0604020202020204" pitchFamily="34" charset="0"/>
              </a:rPr>
              <a:t>Differentially expressed genes between islet autoreactive CD4 Tregs cells vs.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cells are enriched in Treg signature genes.</a:t>
            </a:r>
          </a:p>
        </p:txBody>
      </p:sp>
      <p:sp>
        <p:nvSpPr>
          <p:cNvPr id="3" name="TextBox 2">
            <a:extLst>
              <a:ext uri="{FF2B5EF4-FFF2-40B4-BE49-F238E27FC236}">
                <a16:creationId xmlns:a16="http://schemas.microsoft.com/office/drawing/2014/main" id="{23064DBD-DDB3-CCA7-8139-49338ED6EE8D}"/>
              </a:ext>
            </a:extLst>
          </p:cNvPr>
          <p:cNvSpPr txBox="1"/>
          <p:nvPr/>
        </p:nvSpPr>
        <p:spPr>
          <a:xfrm>
            <a:off x="9687319" y="17332924"/>
            <a:ext cx="6364705" cy="646331"/>
          </a:xfrm>
          <a:prstGeom prst="rect">
            <a:avLst/>
          </a:prstGeom>
          <a:noFill/>
        </p:spPr>
        <p:txBody>
          <a:bodyPr wrap="square" rtlCol="0">
            <a:spAutoFit/>
          </a:bodyPr>
          <a:lstStyle/>
          <a:p>
            <a:pPr marL="342900" indent="-342900">
              <a:buFont typeface="+mj-lt"/>
              <a:buAutoNum type="alphaUcPeriod" startAt="2"/>
            </a:pPr>
            <a:r>
              <a:rPr lang="en-US" sz="1800" dirty="0">
                <a:latin typeface="Arial" panose="020B0604020202020204" pitchFamily="34" charset="0"/>
                <a:cs typeface="Arial" panose="020B0604020202020204" pitchFamily="34" charset="0"/>
              </a:rPr>
              <a:t>Single cell RNA-seq profiles for islet autoreactive Tregs cluster separately from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cells in a UMAP projection. </a:t>
            </a:r>
          </a:p>
        </p:txBody>
      </p:sp>
      <p:sp>
        <p:nvSpPr>
          <p:cNvPr id="32" name="Rectangle 31">
            <a:extLst>
              <a:ext uri="{FF2B5EF4-FFF2-40B4-BE49-F238E27FC236}">
                <a16:creationId xmlns:a16="http://schemas.microsoft.com/office/drawing/2014/main" id="{947CC40F-0AF2-7908-9229-F9EACE9D859F}"/>
              </a:ext>
            </a:extLst>
          </p:cNvPr>
          <p:cNvSpPr/>
          <p:nvPr/>
        </p:nvSpPr>
        <p:spPr>
          <a:xfrm>
            <a:off x="820704" y="17000067"/>
            <a:ext cx="15790429" cy="82836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6"/>
          </a:p>
        </p:txBody>
      </p:sp>
      <p:sp>
        <p:nvSpPr>
          <p:cNvPr id="27" name="TextBox 26">
            <a:extLst>
              <a:ext uri="{FF2B5EF4-FFF2-40B4-BE49-F238E27FC236}">
                <a16:creationId xmlns:a16="http://schemas.microsoft.com/office/drawing/2014/main" id="{6CFCDEE6-3825-7EC2-ED33-408F9E5FEBE9}"/>
              </a:ext>
            </a:extLst>
          </p:cNvPr>
          <p:cNvSpPr txBox="1"/>
          <p:nvPr/>
        </p:nvSpPr>
        <p:spPr>
          <a:xfrm>
            <a:off x="1308792" y="16638422"/>
            <a:ext cx="14531424" cy="567528"/>
          </a:xfrm>
          <a:prstGeom prst="rect">
            <a:avLst/>
          </a:prstGeom>
          <a:solidFill>
            <a:schemeClr val="bg1"/>
          </a:solidFill>
        </p:spPr>
        <p:txBody>
          <a:bodyPr wrap="square" rtlCol="0">
            <a:spAutoFit/>
          </a:bodyPr>
          <a:lstStyle/>
          <a:p>
            <a:pPr algn="ctr"/>
            <a:r>
              <a:rPr lang="en-US" sz="3000" b="1" dirty="0">
                <a:solidFill>
                  <a:srgbClr val="08A0D6"/>
                </a:solidFill>
                <a:latin typeface="Arial" panose="020B0604020202020204" pitchFamily="34" charset="0"/>
                <a:cs typeface="Arial" panose="020B0604020202020204" pitchFamily="34" charset="0"/>
              </a:rPr>
              <a:t>2. Islet autoreactive CD4 Treg cells are enriched for Treg signature genes</a:t>
            </a:r>
          </a:p>
        </p:txBody>
      </p:sp>
      <p:sp>
        <p:nvSpPr>
          <p:cNvPr id="41" name="Rectangle 40">
            <a:extLst>
              <a:ext uri="{FF2B5EF4-FFF2-40B4-BE49-F238E27FC236}">
                <a16:creationId xmlns:a16="http://schemas.microsoft.com/office/drawing/2014/main" id="{14E34C90-6112-185F-EE8A-13211C32C6E7}"/>
              </a:ext>
            </a:extLst>
          </p:cNvPr>
          <p:cNvSpPr/>
          <p:nvPr/>
        </p:nvSpPr>
        <p:spPr>
          <a:xfrm>
            <a:off x="795832" y="25956811"/>
            <a:ext cx="15815301" cy="1701998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6"/>
          </a:p>
        </p:txBody>
      </p:sp>
      <p:sp>
        <p:nvSpPr>
          <p:cNvPr id="40" name="Rectangle 39">
            <a:extLst>
              <a:ext uri="{FF2B5EF4-FFF2-40B4-BE49-F238E27FC236}">
                <a16:creationId xmlns:a16="http://schemas.microsoft.com/office/drawing/2014/main" id="{E0DD399C-6020-94E6-A7A9-5BC71A8F7320}"/>
              </a:ext>
            </a:extLst>
          </p:cNvPr>
          <p:cNvSpPr/>
          <p:nvPr/>
        </p:nvSpPr>
        <p:spPr>
          <a:xfrm>
            <a:off x="17469042" y="33882685"/>
            <a:ext cx="14713394" cy="721451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6"/>
          </a:p>
        </p:txBody>
      </p:sp>
      <p:sp>
        <p:nvSpPr>
          <p:cNvPr id="48" name="Rectangle 47">
            <a:extLst>
              <a:ext uri="{FF2B5EF4-FFF2-40B4-BE49-F238E27FC236}">
                <a16:creationId xmlns:a16="http://schemas.microsoft.com/office/drawing/2014/main" id="{07AC4DC3-430E-9CFE-5918-2C8C65B54CCA}"/>
              </a:ext>
            </a:extLst>
          </p:cNvPr>
          <p:cNvSpPr/>
          <p:nvPr/>
        </p:nvSpPr>
        <p:spPr>
          <a:xfrm>
            <a:off x="17409173" y="19195757"/>
            <a:ext cx="14688524" cy="1395452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6"/>
          </a:p>
        </p:txBody>
      </p:sp>
      <p:sp>
        <p:nvSpPr>
          <p:cNvPr id="83" name="TextBox 82">
            <a:extLst>
              <a:ext uri="{FF2B5EF4-FFF2-40B4-BE49-F238E27FC236}">
                <a16:creationId xmlns:a16="http://schemas.microsoft.com/office/drawing/2014/main" id="{F17A495E-D49C-B423-E0AE-AE8092F3D102}"/>
              </a:ext>
            </a:extLst>
          </p:cNvPr>
          <p:cNvSpPr txBox="1"/>
          <p:nvPr/>
        </p:nvSpPr>
        <p:spPr>
          <a:xfrm>
            <a:off x="19114196" y="18791398"/>
            <a:ext cx="10683918" cy="1015663"/>
          </a:xfrm>
          <a:prstGeom prst="rect">
            <a:avLst/>
          </a:prstGeom>
          <a:solidFill>
            <a:schemeClr val="bg1"/>
          </a:solidFill>
        </p:spPr>
        <p:txBody>
          <a:bodyPr wrap="square" rtlCol="0">
            <a:spAutoFit/>
          </a:bodyPr>
          <a:lstStyle/>
          <a:p>
            <a:pPr algn="ctr"/>
            <a:r>
              <a:rPr lang="en-US" sz="3000" b="1" dirty="0">
                <a:solidFill>
                  <a:srgbClr val="08A0D6"/>
                </a:solidFill>
                <a:latin typeface="Arial" panose="020B0604020202020204" pitchFamily="34" charset="0"/>
                <a:cs typeface="Arial" panose="020B0604020202020204" pitchFamily="34" charset="0"/>
              </a:rPr>
              <a:t>4. Islet autoreactive CD4 Treg are expanded and share TCRs between donors</a:t>
            </a:r>
          </a:p>
        </p:txBody>
      </p:sp>
      <p:sp>
        <p:nvSpPr>
          <p:cNvPr id="84" name="TextBox 83">
            <a:extLst>
              <a:ext uri="{FF2B5EF4-FFF2-40B4-BE49-F238E27FC236}">
                <a16:creationId xmlns:a16="http://schemas.microsoft.com/office/drawing/2014/main" id="{87BEEC81-7A57-5BEF-6907-9FC008DCA429}"/>
              </a:ext>
            </a:extLst>
          </p:cNvPr>
          <p:cNvSpPr txBox="1"/>
          <p:nvPr/>
        </p:nvSpPr>
        <p:spPr>
          <a:xfrm>
            <a:off x="18916187" y="33472287"/>
            <a:ext cx="11464094" cy="1015663"/>
          </a:xfrm>
          <a:prstGeom prst="rect">
            <a:avLst/>
          </a:prstGeom>
          <a:solidFill>
            <a:schemeClr val="bg1"/>
          </a:solidFill>
        </p:spPr>
        <p:txBody>
          <a:bodyPr wrap="square" rtlCol="0">
            <a:spAutoFit/>
          </a:bodyPr>
          <a:lstStyle/>
          <a:p>
            <a:pPr algn="ctr"/>
            <a:r>
              <a:rPr lang="en-US" sz="3000" b="1" dirty="0">
                <a:solidFill>
                  <a:srgbClr val="08A0D6"/>
                </a:solidFill>
                <a:latin typeface="Arial" panose="020B0604020202020204" pitchFamily="34" charset="0"/>
                <a:cs typeface="Arial" panose="020B0604020202020204" pitchFamily="34" charset="0"/>
              </a:rPr>
              <a:t>5. TCR chains are shared between islet autoreactive </a:t>
            </a:r>
            <a:r>
              <a:rPr lang="en-US" sz="3000" b="1" dirty="0" err="1">
                <a:solidFill>
                  <a:srgbClr val="08A0D6"/>
                </a:solidFill>
                <a:latin typeface="Arial" panose="020B0604020202020204" pitchFamily="34" charset="0"/>
                <a:cs typeface="Arial" panose="020B0604020202020204" pitchFamily="34" charset="0"/>
              </a:rPr>
              <a:t>Tconv</a:t>
            </a:r>
            <a:r>
              <a:rPr lang="en-US" sz="3000" b="1" dirty="0">
                <a:solidFill>
                  <a:srgbClr val="08A0D6"/>
                </a:solidFill>
                <a:latin typeface="Arial" panose="020B0604020202020204" pitchFamily="34" charset="0"/>
                <a:cs typeface="Arial" panose="020B0604020202020204" pitchFamily="34" charset="0"/>
              </a:rPr>
              <a:t> and Treg cells with different phenotypes</a:t>
            </a:r>
          </a:p>
        </p:txBody>
      </p:sp>
      <p:grpSp>
        <p:nvGrpSpPr>
          <p:cNvPr id="38" name="Group 37">
            <a:extLst>
              <a:ext uri="{FF2B5EF4-FFF2-40B4-BE49-F238E27FC236}">
                <a16:creationId xmlns:a16="http://schemas.microsoft.com/office/drawing/2014/main" id="{79834341-C3F9-666B-2149-DF52662814D6}"/>
              </a:ext>
            </a:extLst>
          </p:cNvPr>
          <p:cNvGrpSpPr/>
          <p:nvPr/>
        </p:nvGrpSpPr>
        <p:grpSpPr>
          <a:xfrm>
            <a:off x="16947815" y="41394482"/>
            <a:ext cx="15436431" cy="2197340"/>
            <a:chOff x="1331609" y="41349653"/>
            <a:chExt cx="15436431" cy="2197340"/>
          </a:xfrm>
        </p:grpSpPr>
        <p:sp>
          <p:nvSpPr>
            <p:cNvPr id="53" name="TextBox 52">
              <a:extLst>
                <a:ext uri="{FF2B5EF4-FFF2-40B4-BE49-F238E27FC236}">
                  <a16:creationId xmlns:a16="http://schemas.microsoft.com/office/drawing/2014/main" id="{219A0FC6-5F32-39C8-6101-09956B6C55E9}"/>
                </a:ext>
              </a:extLst>
            </p:cNvPr>
            <p:cNvSpPr txBox="1"/>
            <p:nvPr/>
          </p:nvSpPr>
          <p:spPr>
            <a:xfrm>
              <a:off x="1331609" y="41349653"/>
              <a:ext cx="3932487" cy="594650"/>
            </a:xfrm>
            <a:prstGeom prst="rect">
              <a:avLst/>
            </a:prstGeom>
            <a:noFill/>
          </p:spPr>
          <p:txBody>
            <a:bodyPr wrap="none" rtlCol="0">
              <a:spAutoFit/>
            </a:bodyPr>
            <a:lstStyle/>
            <a:p>
              <a:r>
                <a:rPr lang="en-US" sz="3264" u="sng" dirty="0">
                  <a:latin typeface="Arial" panose="020B0604020202020204" pitchFamily="34" charset="0"/>
                  <a:cs typeface="Arial" panose="020B0604020202020204" pitchFamily="34" charset="0"/>
                </a:rPr>
                <a:t>Acknowledgements:</a:t>
              </a:r>
            </a:p>
          </p:txBody>
        </p:sp>
        <p:grpSp>
          <p:nvGrpSpPr>
            <p:cNvPr id="250" name="Group 249">
              <a:extLst>
                <a:ext uri="{FF2B5EF4-FFF2-40B4-BE49-F238E27FC236}">
                  <a16:creationId xmlns:a16="http://schemas.microsoft.com/office/drawing/2014/main" id="{4877EE49-FE37-C06E-CF85-1C21AA59E11A}"/>
                </a:ext>
              </a:extLst>
            </p:cNvPr>
            <p:cNvGrpSpPr/>
            <p:nvPr/>
          </p:nvGrpSpPr>
          <p:grpSpPr>
            <a:xfrm>
              <a:off x="5701854" y="41565667"/>
              <a:ext cx="5416996" cy="1962735"/>
              <a:chOff x="5701854" y="41699017"/>
              <a:chExt cx="5416996" cy="1962735"/>
            </a:xfrm>
          </p:grpSpPr>
          <p:sp>
            <p:nvSpPr>
              <p:cNvPr id="55" name="TextBox 54">
                <a:extLst>
                  <a:ext uri="{FF2B5EF4-FFF2-40B4-BE49-F238E27FC236}">
                    <a16:creationId xmlns:a16="http://schemas.microsoft.com/office/drawing/2014/main" id="{EBCFABC9-9CD6-6C56-620D-3846A40D94A3}"/>
                  </a:ext>
                </a:extLst>
              </p:cNvPr>
              <p:cNvSpPr txBox="1"/>
              <p:nvPr/>
            </p:nvSpPr>
            <p:spPr>
              <a:xfrm>
                <a:off x="6069195" y="41699017"/>
                <a:ext cx="4522008"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BRI Center for Interventional Immunology </a:t>
                </a:r>
              </a:p>
            </p:txBody>
          </p:sp>
          <p:sp>
            <p:nvSpPr>
              <p:cNvPr id="56" name="TextBox 55">
                <a:extLst>
                  <a:ext uri="{FF2B5EF4-FFF2-40B4-BE49-F238E27FC236}">
                    <a16:creationId xmlns:a16="http://schemas.microsoft.com/office/drawing/2014/main" id="{EA17BB63-F118-429B-FEB0-382A06AE6E17}"/>
                  </a:ext>
                </a:extLst>
              </p:cNvPr>
              <p:cNvSpPr txBox="1"/>
              <p:nvPr/>
            </p:nvSpPr>
            <p:spPr>
              <a:xfrm>
                <a:off x="5701854" y="42516823"/>
                <a:ext cx="5416996" cy="1144929"/>
              </a:xfrm>
              <a:prstGeom prst="rect">
                <a:avLst/>
              </a:prstGeom>
              <a:noFill/>
            </p:spPr>
            <p:txBody>
              <a:bodyPr wrap="square" rtlCol="0">
                <a:spAutoFit/>
              </a:bodyPr>
              <a:lstStyle/>
              <a:p>
                <a:pPr algn="ctr"/>
                <a:r>
                  <a:rPr lang="en-US" sz="2280" dirty="0">
                    <a:latin typeface="Arial" panose="020B0604020202020204" pitchFamily="34" charset="0"/>
                    <a:cs typeface="Arial" panose="020B0604020202020204" pitchFamily="34" charset="0"/>
                  </a:rPr>
                  <a:t>Kim Varner | Heather White | Jodie Stroud | David Lee | Kassidy Benoscek  Sandra Lord MD | Cate Speake PhD</a:t>
                </a:r>
              </a:p>
            </p:txBody>
          </p:sp>
          <p:cxnSp>
            <p:nvCxnSpPr>
              <p:cNvPr id="50" name="Straight Connector 49">
                <a:extLst>
                  <a:ext uri="{FF2B5EF4-FFF2-40B4-BE49-F238E27FC236}">
                    <a16:creationId xmlns:a16="http://schemas.microsoft.com/office/drawing/2014/main" id="{AFB142AE-E366-C1E3-3C3B-D8B32C739E29}"/>
                  </a:ext>
                </a:extLst>
              </p:cNvPr>
              <p:cNvCxnSpPr>
                <a:cxnSpLocks/>
              </p:cNvCxnSpPr>
              <p:nvPr/>
            </p:nvCxnSpPr>
            <p:spPr>
              <a:xfrm>
                <a:off x="6043379" y="42487560"/>
                <a:ext cx="452200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F5F963A5-DAA1-E979-D859-79CD6A13217A}"/>
                </a:ext>
              </a:extLst>
            </p:cNvPr>
            <p:cNvGrpSpPr/>
            <p:nvPr/>
          </p:nvGrpSpPr>
          <p:grpSpPr>
            <a:xfrm>
              <a:off x="11137896" y="41565667"/>
              <a:ext cx="5630144" cy="1611870"/>
              <a:chOff x="11366496" y="41699017"/>
              <a:chExt cx="5630144" cy="1611870"/>
            </a:xfrm>
          </p:grpSpPr>
          <p:sp>
            <p:nvSpPr>
              <p:cNvPr id="49" name="TextBox 48">
                <a:extLst>
                  <a:ext uri="{FF2B5EF4-FFF2-40B4-BE49-F238E27FC236}">
                    <a16:creationId xmlns:a16="http://schemas.microsoft.com/office/drawing/2014/main" id="{A0509672-DFBB-3DC7-8ECA-1A19CA1F93A2}"/>
                  </a:ext>
                </a:extLst>
              </p:cNvPr>
              <p:cNvSpPr txBox="1"/>
              <p:nvPr/>
            </p:nvSpPr>
            <p:spPr>
              <a:xfrm>
                <a:off x="11552933" y="41699017"/>
                <a:ext cx="5281806"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BRI Genomics Core Laboratory</a:t>
                </a:r>
              </a:p>
              <a:p>
                <a:pPr algn="ctr"/>
                <a:r>
                  <a:rPr lang="en-US" sz="2400" dirty="0">
                    <a:latin typeface="Arial" panose="020B0604020202020204" pitchFamily="34" charset="0"/>
                    <a:cs typeface="Arial" panose="020B0604020202020204" pitchFamily="34" charset="0"/>
                  </a:rPr>
                  <a:t>Center for Systems Immunology</a:t>
                </a:r>
              </a:p>
            </p:txBody>
          </p:sp>
          <p:sp>
            <p:nvSpPr>
              <p:cNvPr id="75" name="TextBox 74">
                <a:extLst>
                  <a:ext uri="{FF2B5EF4-FFF2-40B4-BE49-F238E27FC236}">
                    <a16:creationId xmlns:a16="http://schemas.microsoft.com/office/drawing/2014/main" id="{6E5A62D7-7F4C-EEA4-2C51-B1EE47F91B08}"/>
                  </a:ext>
                </a:extLst>
              </p:cNvPr>
              <p:cNvSpPr txBox="1"/>
              <p:nvPr/>
            </p:nvSpPr>
            <p:spPr>
              <a:xfrm>
                <a:off x="11366496" y="42516823"/>
                <a:ext cx="5630144" cy="794064"/>
              </a:xfrm>
              <a:prstGeom prst="rect">
                <a:avLst/>
              </a:prstGeom>
              <a:noFill/>
            </p:spPr>
            <p:txBody>
              <a:bodyPr wrap="square" rtlCol="0">
                <a:spAutoFit/>
              </a:bodyPr>
              <a:lstStyle/>
              <a:p>
                <a:pPr algn="ctr"/>
                <a:r>
                  <a:rPr lang="en-US" sz="2280" dirty="0">
                    <a:latin typeface="Arial" panose="020B0604020202020204" pitchFamily="34" charset="0"/>
                    <a:cs typeface="Arial" panose="020B0604020202020204" pitchFamily="34" charset="0"/>
                  </a:rPr>
                  <a:t>Kimberly O’Brien | Quynh-Anh Nguyen Jeffry </a:t>
                </a:r>
                <a:r>
                  <a:rPr lang="en-US" sz="2280" dirty="0" err="1">
                    <a:latin typeface="Arial" panose="020B0604020202020204" pitchFamily="34" charset="0"/>
                    <a:cs typeface="Arial" panose="020B0604020202020204" pitchFamily="34" charset="0"/>
                  </a:rPr>
                  <a:t>Yaplee</a:t>
                </a:r>
                <a:r>
                  <a:rPr lang="en-US" sz="2280" dirty="0">
                    <a:latin typeface="Arial" panose="020B0604020202020204" pitchFamily="34" charset="0"/>
                    <a:cs typeface="Arial" panose="020B0604020202020204" pitchFamily="34" charset="0"/>
                  </a:rPr>
                  <a:t> | Vivian Gersuk PhD</a:t>
                </a:r>
              </a:p>
            </p:txBody>
          </p:sp>
          <p:cxnSp>
            <p:nvCxnSpPr>
              <p:cNvPr id="76" name="Straight Connector 75">
                <a:extLst>
                  <a:ext uri="{FF2B5EF4-FFF2-40B4-BE49-F238E27FC236}">
                    <a16:creationId xmlns:a16="http://schemas.microsoft.com/office/drawing/2014/main" id="{0F6BD1D8-DAEE-EC22-57DD-5C8AB0B67BB9}"/>
                  </a:ext>
                </a:extLst>
              </p:cNvPr>
              <p:cNvCxnSpPr>
                <a:cxnSpLocks/>
              </p:cNvCxnSpPr>
              <p:nvPr/>
            </p:nvCxnSpPr>
            <p:spPr>
              <a:xfrm>
                <a:off x="11935481" y="42487560"/>
                <a:ext cx="452200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79" name="Picture 78">
              <a:extLst>
                <a:ext uri="{FF2B5EF4-FFF2-40B4-BE49-F238E27FC236}">
                  <a16:creationId xmlns:a16="http://schemas.microsoft.com/office/drawing/2014/main" id="{191554CC-B5BA-62C2-11C2-24AA1CFDB049}"/>
                </a:ext>
              </a:extLst>
            </p:cNvPr>
            <p:cNvPicPr>
              <a:picLocks noChangeAspect="1"/>
            </p:cNvPicPr>
            <p:nvPr/>
          </p:nvPicPr>
          <p:blipFill>
            <a:blip r:embed="rId7"/>
            <a:stretch>
              <a:fillRect/>
            </a:stretch>
          </p:blipFill>
          <p:spPr>
            <a:xfrm>
              <a:off x="1614274" y="42068349"/>
              <a:ext cx="3229671" cy="1478644"/>
            </a:xfrm>
            <a:prstGeom prst="rect">
              <a:avLst/>
            </a:prstGeom>
          </p:spPr>
        </p:pic>
      </p:grpSp>
      <p:pic>
        <p:nvPicPr>
          <p:cNvPr id="94" name="Picture 93">
            <a:extLst>
              <a:ext uri="{FF2B5EF4-FFF2-40B4-BE49-F238E27FC236}">
                <a16:creationId xmlns:a16="http://schemas.microsoft.com/office/drawing/2014/main" id="{DA784EE6-A769-2B54-4C6C-D39C089FDDF3}"/>
              </a:ext>
            </a:extLst>
          </p:cNvPr>
          <p:cNvPicPr>
            <a:picLocks noChangeAspect="1"/>
          </p:cNvPicPr>
          <p:nvPr/>
        </p:nvPicPr>
        <p:blipFill>
          <a:blip r:embed="rId8"/>
          <a:stretch>
            <a:fillRect/>
          </a:stretch>
        </p:blipFill>
        <p:spPr>
          <a:xfrm>
            <a:off x="1063775" y="2572521"/>
            <a:ext cx="2539093" cy="1322614"/>
          </a:xfrm>
          <a:prstGeom prst="rect">
            <a:avLst/>
          </a:prstGeom>
        </p:spPr>
      </p:pic>
      <p:sp>
        <p:nvSpPr>
          <p:cNvPr id="6" name="TextBox 5">
            <a:extLst>
              <a:ext uri="{FF2B5EF4-FFF2-40B4-BE49-F238E27FC236}">
                <a16:creationId xmlns:a16="http://schemas.microsoft.com/office/drawing/2014/main" id="{6BCB4EB0-1CF4-668D-F2A2-CDF800A8EFF6}"/>
              </a:ext>
            </a:extLst>
          </p:cNvPr>
          <p:cNvSpPr txBox="1"/>
          <p:nvPr/>
        </p:nvSpPr>
        <p:spPr>
          <a:xfrm>
            <a:off x="28505037" y="11769506"/>
            <a:ext cx="2150014" cy="267230"/>
          </a:xfrm>
          <a:prstGeom prst="rect">
            <a:avLst/>
          </a:prstGeom>
          <a:noFill/>
        </p:spPr>
        <p:txBody>
          <a:bodyPr wrap="square">
            <a:spAutoFit/>
          </a:bodyPr>
          <a:lstStyle/>
          <a:p>
            <a:r>
              <a:rPr lang="en-US" sz="1200" dirty="0"/>
              <a:t>Created with BioRender.com</a:t>
            </a:r>
          </a:p>
        </p:txBody>
      </p:sp>
      <p:sp>
        <p:nvSpPr>
          <p:cNvPr id="21" name="Rectangle 20">
            <a:extLst>
              <a:ext uri="{FF2B5EF4-FFF2-40B4-BE49-F238E27FC236}">
                <a16:creationId xmlns:a16="http://schemas.microsoft.com/office/drawing/2014/main" id="{797506F8-FF98-0299-0C02-1295414BB2E0}"/>
              </a:ext>
            </a:extLst>
          </p:cNvPr>
          <p:cNvSpPr/>
          <p:nvPr/>
        </p:nvSpPr>
        <p:spPr>
          <a:xfrm>
            <a:off x="18697198" y="4526166"/>
            <a:ext cx="13232189" cy="1393718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6"/>
          </a:p>
        </p:txBody>
      </p:sp>
      <p:sp>
        <p:nvSpPr>
          <p:cNvPr id="11" name="TextBox 10">
            <a:extLst>
              <a:ext uri="{FF2B5EF4-FFF2-40B4-BE49-F238E27FC236}">
                <a16:creationId xmlns:a16="http://schemas.microsoft.com/office/drawing/2014/main" id="{8CCB6480-F323-32D3-747F-0791E0055EEE}"/>
              </a:ext>
            </a:extLst>
          </p:cNvPr>
          <p:cNvSpPr txBox="1"/>
          <p:nvPr/>
        </p:nvSpPr>
        <p:spPr>
          <a:xfrm>
            <a:off x="23988878" y="4316376"/>
            <a:ext cx="1980029" cy="553998"/>
          </a:xfrm>
          <a:prstGeom prst="rect">
            <a:avLst/>
          </a:prstGeom>
          <a:solidFill>
            <a:schemeClr val="bg1"/>
          </a:solidFill>
        </p:spPr>
        <p:txBody>
          <a:bodyPr wrap="none" rtlCol="0">
            <a:spAutoFit/>
          </a:bodyPr>
          <a:lstStyle/>
          <a:p>
            <a:r>
              <a:rPr lang="en-US" sz="3000" b="1" dirty="0">
                <a:solidFill>
                  <a:srgbClr val="08A0D6"/>
                </a:solidFill>
                <a:latin typeface="Arial" panose="020B0604020202020204" pitchFamily="34" charset="0"/>
                <a:cs typeface="Arial" panose="020B0604020202020204" pitchFamily="34" charset="0"/>
              </a:rPr>
              <a:t>Approach</a:t>
            </a:r>
          </a:p>
        </p:txBody>
      </p:sp>
      <p:grpSp>
        <p:nvGrpSpPr>
          <p:cNvPr id="230" name="Group 229">
            <a:extLst>
              <a:ext uri="{FF2B5EF4-FFF2-40B4-BE49-F238E27FC236}">
                <a16:creationId xmlns:a16="http://schemas.microsoft.com/office/drawing/2014/main" id="{6CFD5F80-B380-466A-7582-9CBED5BCE91C}"/>
              </a:ext>
            </a:extLst>
          </p:cNvPr>
          <p:cNvGrpSpPr/>
          <p:nvPr/>
        </p:nvGrpSpPr>
        <p:grpSpPr>
          <a:xfrm>
            <a:off x="19684617" y="13140235"/>
            <a:ext cx="10079809" cy="4983983"/>
            <a:chOff x="18460766" y="13108492"/>
            <a:chExt cx="10079809" cy="4983983"/>
          </a:xfrm>
        </p:grpSpPr>
        <p:grpSp>
          <p:nvGrpSpPr>
            <p:cNvPr id="31" name="Group 30">
              <a:extLst>
                <a:ext uri="{FF2B5EF4-FFF2-40B4-BE49-F238E27FC236}">
                  <a16:creationId xmlns:a16="http://schemas.microsoft.com/office/drawing/2014/main" id="{6A9ABA0C-0C90-5BB9-8BEC-2067987A9FB5}"/>
                </a:ext>
              </a:extLst>
            </p:cNvPr>
            <p:cNvGrpSpPr/>
            <p:nvPr/>
          </p:nvGrpSpPr>
          <p:grpSpPr>
            <a:xfrm>
              <a:off x="18460766" y="13108492"/>
              <a:ext cx="10079809" cy="4983983"/>
              <a:chOff x="441609" y="1069515"/>
              <a:chExt cx="10453658" cy="5202584"/>
            </a:xfrm>
          </p:grpSpPr>
          <p:pic>
            <p:nvPicPr>
              <p:cNvPr id="34" name="Picture 33">
                <a:extLst>
                  <a:ext uri="{FF2B5EF4-FFF2-40B4-BE49-F238E27FC236}">
                    <a16:creationId xmlns:a16="http://schemas.microsoft.com/office/drawing/2014/main" id="{4C450EC5-C18A-10A5-C4B7-E8EE84573C09}"/>
                  </a:ext>
                </a:extLst>
              </p:cNvPr>
              <p:cNvPicPr>
                <a:picLocks noChangeAspect="1"/>
              </p:cNvPicPr>
              <p:nvPr/>
            </p:nvPicPr>
            <p:blipFill>
              <a:blip r:embed="rId9"/>
              <a:stretch>
                <a:fillRect/>
              </a:stretch>
            </p:blipFill>
            <p:spPr>
              <a:xfrm>
                <a:off x="441609" y="1069515"/>
                <a:ext cx="10453658" cy="4757117"/>
              </a:xfrm>
              <a:prstGeom prst="rect">
                <a:avLst/>
              </a:prstGeom>
            </p:spPr>
          </p:pic>
          <p:grpSp>
            <p:nvGrpSpPr>
              <p:cNvPr id="37" name="Group 36">
                <a:extLst>
                  <a:ext uri="{FF2B5EF4-FFF2-40B4-BE49-F238E27FC236}">
                    <a16:creationId xmlns:a16="http://schemas.microsoft.com/office/drawing/2014/main" id="{3912E7B7-5C89-C129-A67D-9CAFB3AE17F1}"/>
                  </a:ext>
                </a:extLst>
              </p:cNvPr>
              <p:cNvGrpSpPr/>
              <p:nvPr/>
            </p:nvGrpSpPr>
            <p:grpSpPr>
              <a:xfrm>
                <a:off x="3808366" y="1361518"/>
                <a:ext cx="117422" cy="120011"/>
                <a:chOff x="2527958" y="3187145"/>
                <a:chExt cx="185455" cy="191452"/>
              </a:xfrm>
              <a:solidFill>
                <a:srgbClr val="9966FF"/>
              </a:solidFill>
            </p:grpSpPr>
            <p:sp>
              <p:nvSpPr>
                <p:cNvPr id="211" name="Oval 210">
                  <a:extLst>
                    <a:ext uri="{FF2B5EF4-FFF2-40B4-BE49-F238E27FC236}">
                      <a16:creationId xmlns:a16="http://schemas.microsoft.com/office/drawing/2014/main" id="{1045B5B1-C5C4-A58F-6967-1EAFC189AAC5}"/>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12" name="Oval 211">
                  <a:extLst>
                    <a:ext uri="{FF2B5EF4-FFF2-40B4-BE49-F238E27FC236}">
                      <a16:creationId xmlns:a16="http://schemas.microsoft.com/office/drawing/2014/main" id="{43FBAF3E-3EC8-AF18-B62D-315A3334C135}"/>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39" name="Group 38">
                <a:extLst>
                  <a:ext uri="{FF2B5EF4-FFF2-40B4-BE49-F238E27FC236}">
                    <a16:creationId xmlns:a16="http://schemas.microsoft.com/office/drawing/2014/main" id="{36F68CC4-2DFC-1281-DF24-844A719294DB}"/>
                  </a:ext>
                </a:extLst>
              </p:cNvPr>
              <p:cNvGrpSpPr/>
              <p:nvPr/>
            </p:nvGrpSpPr>
            <p:grpSpPr>
              <a:xfrm>
                <a:off x="4241320" y="1500102"/>
                <a:ext cx="129334" cy="125532"/>
                <a:chOff x="2527958" y="3187145"/>
                <a:chExt cx="185455" cy="191452"/>
              </a:xfrm>
            </p:grpSpPr>
            <p:sp>
              <p:nvSpPr>
                <p:cNvPr id="209" name="Oval 208">
                  <a:extLst>
                    <a:ext uri="{FF2B5EF4-FFF2-40B4-BE49-F238E27FC236}">
                      <a16:creationId xmlns:a16="http://schemas.microsoft.com/office/drawing/2014/main" id="{E328C5C3-A199-67EE-5A24-8AB238668AC5}"/>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10" name="Oval 209">
                  <a:extLst>
                    <a:ext uri="{FF2B5EF4-FFF2-40B4-BE49-F238E27FC236}">
                      <a16:creationId xmlns:a16="http://schemas.microsoft.com/office/drawing/2014/main" id="{94C9F1F3-235E-7819-D121-9BFD816C883E}"/>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43" name="Group 42">
                <a:extLst>
                  <a:ext uri="{FF2B5EF4-FFF2-40B4-BE49-F238E27FC236}">
                    <a16:creationId xmlns:a16="http://schemas.microsoft.com/office/drawing/2014/main" id="{0ACAA782-A232-ADED-13A3-4075B3E844AD}"/>
                  </a:ext>
                </a:extLst>
              </p:cNvPr>
              <p:cNvGrpSpPr/>
              <p:nvPr/>
            </p:nvGrpSpPr>
            <p:grpSpPr>
              <a:xfrm>
                <a:off x="1516031" y="1778628"/>
                <a:ext cx="377072" cy="396766"/>
                <a:chOff x="2527958" y="3187145"/>
                <a:chExt cx="185455" cy="191452"/>
              </a:xfrm>
            </p:grpSpPr>
            <p:sp>
              <p:nvSpPr>
                <p:cNvPr id="207" name="Oval 206">
                  <a:extLst>
                    <a:ext uri="{FF2B5EF4-FFF2-40B4-BE49-F238E27FC236}">
                      <a16:creationId xmlns:a16="http://schemas.microsoft.com/office/drawing/2014/main" id="{D4ACEF2C-996C-328D-B7E3-CD972ADD1129}"/>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08" name="Oval 207">
                  <a:extLst>
                    <a:ext uri="{FF2B5EF4-FFF2-40B4-BE49-F238E27FC236}">
                      <a16:creationId xmlns:a16="http://schemas.microsoft.com/office/drawing/2014/main" id="{3281FA03-735A-2390-579C-06DCDF22D34A}"/>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44" name="Group 43">
                <a:extLst>
                  <a:ext uri="{FF2B5EF4-FFF2-40B4-BE49-F238E27FC236}">
                    <a16:creationId xmlns:a16="http://schemas.microsoft.com/office/drawing/2014/main" id="{9EF0C9A9-2662-1D68-81A8-5E248E3C1FC9}"/>
                  </a:ext>
                </a:extLst>
              </p:cNvPr>
              <p:cNvGrpSpPr/>
              <p:nvPr/>
            </p:nvGrpSpPr>
            <p:grpSpPr>
              <a:xfrm>
                <a:off x="924237" y="1333270"/>
                <a:ext cx="403196" cy="392788"/>
                <a:chOff x="2527958" y="3187145"/>
                <a:chExt cx="185455" cy="191452"/>
              </a:xfrm>
              <a:solidFill>
                <a:srgbClr val="CCCCFF"/>
              </a:solidFill>
            </p:grpSpPr>
            <p:sp>
              <p:nvSpPr>
                <p:cNvPr id="205" name="Oval 204">
                  <a:extLst>
                    <a:ext uri="{FF2B5EF4-FFF2-40B4-BE49-F238E27FC236}">
                      <a16:creationId xmlns:a16="http://schemas.microsoft.com/office/drawing/2014/main" id="{D1E47AB4-AFF4-0F38-8EED-82F70C1D6F95}"/>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06" name="Oval 205">
                  <a:extLst>
                    <a:ext uri="{FF2B5EF4-FFF2-40B4-BE49-F238E27FC236}">
                      <a16:creationId xmlns:a16="http://schemas.microsoft.com/office/drawing/2014/main" id="{F4D41618-BA29-0F03-9B1F-B20FE5B4C941}"/>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45" name="Group 44">
                <a:extLst>
                  <a:ext uri="{FF2B5EF4-FFF2-40B4-BE49-F238E27FC236}">
                    <a16:creationId xmlns:a16="http://schemas.microsoft.com/office/drawing/2014/main" id="{3197F5EA-FBE3-0AA2-EF49-0067B7101B36}"/>
                  </a:ext>
                </a:extLst>
              </p:cNvPr>
              <p:cNvGrpSpPr/>
              <p:nvPr/>
            </p:nvGrpSpPr>
            <p:grpSpPr>
              <a:xfrm>
                <a:off x="1378155" y="1332240"/>
                <a:ext cx="409043" cy="393818"/>
                <a:chOff x="2527958" y="3187145"/>
                <a:chExt cx="185455" cy="191452"/>
              </a:xfrm>
              <a:solidFill>
                <a:srgbClr val="9F9FFF"/>
              </a:solidFill>
            </p:grpSpPr>
            <p:sp>
              <p:nvSpPr>
                <p:cNvPr id="203" name="Oval 202">
                  <a:extLst>
                    <a:ext uri="{FF2B5EF4-FFF2-40B4-BE49-F238E27FC236}">
                      <a16:creationId xmlns:a16="http://schemas.microsoft.com/office/drawing/2014/main" id="{9C16B76F-F0B7-A5B0-01E7-52E8B982AC9B}"/>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04" name="Oval 203">
                  <a:extLst>
                    <a:ext uri="{FF2B5EF4-FFF2-40B4-BE49-F238E27FC236}">
                      <a16:creationId xmlns:a16="http://schemas.microsoft.com/office/drawing/2014/main" id="{7C2D2E73-B76A-1155-CFBA-8EFBDF52195C}"/>
                    </a:ext>
                  </a:extLst>
                </p:cNvPr>
                <p:cNvSpPr/>
                <p:nvPr/>
              </p:nvSpPr>
              <p:spPr>
                <a:xfrm>
                  <a:off x="2585886" y="3259721"/>
                  <a:ext cx="78399" cy="86864"/>
                </a:xfrm>
                <a:prstGeom prst="ellipse">
                  <a:avLst/>
                </a:prstGeom>
                <a:solidFill>
                  <a:srgbClr val="9966FF"/>
                </a:solid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46" name="Group 45">
                <a:extLst>
                  <a:ext uri="{FF2B5EF4-FFF2-40B4-BE49-F238E27FC236}">
                    <a16:creationId xmlns:a16="http://schemas.microsoft.com/office/drawing/2014/main" id="{C6974BAC-671D-AD05-7AFA-4B4E03A622B7}"/>
                  </a:ext>
                </a:extLst>
              </p:cNvPr>
              <p:cNvGrpSpPr/>
              <p:nvPr/>
            </p:nvGrpSpPr>
            <p:grpSpPr>
              <a:xfrm>
                <a:off x="3108671" y="1671837"/>
                <a:ext cx="97130" cy="103660"/>
                <a:chOff x="2527958" y="3187145"/>
                <a:chExt cx="185455" cy="191452"/>
              </a:xfrm>
              <a:solidFill>
                <a:srgbClr val="CCCCFF"/>
              </a:solidFill>
            </p:grpSpPr>
            <p:sp>
              <p:nvSpPr>
                <p:cNvPr id="201" name="Oval 200">
                  <a:extLst>
                    <a:ext uri="{FF2B5EF4-FFF2-40B4-BE49-F238E27FC236}">
                      <a16:creationId xmlns:a16="http://schemas.microsoft.com/office/drawing/2014/main" id="{9C9599AA-884D-1493-A03F-EE62A3E991F0}"/>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02" name="Oval 201">
                  <a:extLst>
                    <a:ext uri="{FF2B5EF4-FFF2-40B4-BE49-F238E27FC236}">
                      <a16:creationId xmlns:a16="http://schemas.microsoft.com/office/drawing/2014/main" id="{BD9EEED9-5BD8-20FC-AE2B-AFF07E3D0B51}"/>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47" name="Group 46">
                <a:extLst>
                  <a:ext uri="{FF2B5EF4-FFF2-40B4-BE49-F238E27FC236}">
                    <a16:creationId xmlns:a16="http://schemas.microsoft.com/office/drawing/2014/main" id="{3F11ECE6-8C25-0A53-71D8-E1672294BD52}"/>
                  </a:ext>
                </a:extLst>
              </p:cNvPr>
              <p:cNvGrpSpPr/>
              <p:nvPr/>
            </p:nvGrpSpPr>
            <p:grpSpPr>
              <a:xfrm>
                <a:off x="1152115" y="1653817"/>
                <a:ext cx="370956" cy="369333"/>
                <a:chOff x="2527958" y="3187145"/>
                <a:chExt cx="185455" cy="191452"/>
              </a:xfrm>
              <a:solidFill>
                <a:srgbClr val="9966FF"/>
              </a:solidFill>
            </p:grpSpPr>
            <p:sp>
              <p:nvSpPr>
                <p:cNvPr id="199" name="Oval 198">
                  <a:extLst>
                    <a:ext uri="{FF2B5EF4-FFF2-40B4-BE49-F238E27FC236}">
                      <a16:creationId xmlns:a16="http://schemas.microsoft.com/office/drawing/2014/main" id="{838DABD8-2603-4811-C4BA-13F6CB45B0EC}"/>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00" name="Oval 199">
                  <a:extLst>
                    <a:ext uri="{FF2B5EF4-FFF2-40B4-BE49-F238E27FC236}">
                      <a16:creationId xmlns:a16="http://schemas.microsoft.com/office/drawing/2014/main" id="{EB81984A-26F3-8C87-E1E3-7F5544A908ED}"/>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51" name="Group 50">
                <a:extLst>
                  <a:ext uri="{FF2B5EF4-FFF2-40B4-BE49-F238E27FC236}">
                    <a16:creationId xmlns:a16="http://schemas.microsoft.com/office/drawing/2014/main" id="{280579A7-BD8A-A756-F25F-E78B019AF5C8}"/>
                  </a:ext>
                </a:extLst>
              </p:cNvPr>
              <p:cNvGrpSpPr/>
              <p:nvPr/>
            </p:nvGrpSpPr>
            <p:grpSpPr>
              <a:xfrm>
                <a:off x="1007198" y="3665065"/>
                <a:ext cx="370956" cy="369333"/>
                <a:chOff x="2527958" y="3187145"/>
                <a:chExt cx="185455" cy="191452"/>
              </a:xfrm>
              <a:solidFill>
                <a:srgbClr val="9966FF"/>
              </a:solidFill>
            </p:grpSpPr>
            <p:sp>
              <p:nvSpPr>
                <p:cNvPr id="197" name="Oval 196">
                  <a:extLst>
                    <a:ext uri="{FF2B5EF4-FFF2-40B4-BE49-F238E27FC236}">
                      <a16:creationId xmlns:a16="http://schemas.microsoft.com/office/drawing/2014/main" id="{1B43DAE6-1510-C74D-1851-43B61DFE5D34}"/>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98" name="Oval 197">
                  <a:extLst>
                    <a:ext uri="{FF2B5EF4-FFF2-40B4-BE49-F238E27FC236}">
                      <a16:creationId xmlns:a16="http://schemas.microsoft.com/office/drawing/2014/main" id="{03CF7A42-E462-0991-CA98-4B4433E0533A}"/>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54" name="Group 53">
                <a:extLst>
                  <a:ext uri="{FF2B5EF4-FFF2-40B4-BE49-F238E27FC236}">
                    <a16:creationId xmlns:a16="http://schemas.microsoft.com/office/drawing/2014/main" id="{ACCE1F1C-9C58-258A-BDF3-6B6150DB488C}"/>
                  </a:ext>
                </a:extLst>
              </p:cNvPr>
              <p:cNvGrpSpPr/>
              <p:nvPr/>
            </p:nvGrpSpPr>
            <p:grpSpPr>
              <a:xfrm>
                <a:off x="1106243" y="2102430"/>
                <a:ext cx="403196" cy="392788"/>
                <a:chOff x="2527958" y="3187145"/>
                <a:chExt cx="185455" cy="191452"/>
              </a:xfrm>
              <a:solidFill>
                <a:srgbClr val="CCCCFF"/>
              </a:solidFill>
            </p:grpSpPr>
            <p:sp>
              <p:nvSpPr>
                <p:cNvPr id="195" name="Oval 194">
                  <a:extLst>
                    <a:ext uri="{FF2B5EF4-FFF2-40B4-BE49-F238E27FC236}">
                      <a16:creationId xmlns:a16="http://schemas.microsoft.com/office/drawing/2014/main" id="{19DE0303-F48C-247A-13FA-9E6DA91B11F2}"/>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96" name="Oval 195">
                  <a:extLst>
                    <a:ext uri="{FF2B5EF4-FFF2-40B4-BE49-F238E27FC236}">
                      <a16:creationId xmlns:a16="http://schemas.microsoft.com/office/drawing/2014/main" id="{80171EC0-F04A-2188-BCC5-2D17383684CD}"/>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62" name="Group 61">
                <a:extLst>
                  <a:ext uri="{FF2B5EF4-FFF2-40B4-BE49-F238E27FC236}">
                    <a16:creationId xmlns:a16="http://schemas.microsoft.com/office/drawing/2014/main" id="{5CD93978-815C-3EC1-2544-F029152E8566}"/>
                  </a:ext>
                </a:extLst>
              </p:cNvPr>
              <p:cNvGrpSpPr/>
              <p:nvPr/>
            </p:nvGrpSpPr>
            <p:grpSpPr>
              <a:xfrm>
                <a:off x="735700" y="1834044"/>
                <a:ext cx="377072" cy="396766"/>
                <a:chOff x="2527958" y="3187145"/>
                <a:chExt cx="185455" cy="191452"/>
              </a:xfrm>
            </p:grpSpPr>
            <p:sp>
              <p:nvSpPr>
                <p:cNvPr id="193" name="Oval 192">
                  <a:extLst>
                    <a:ext uri="{FF2B5EF4-FFF2-40B4-BE49-F238E27FC236}">
                      <a16:creationId xmlns:a16="http://schemas.microsoft.com/office/drawing/2014/main" id="{2CA272A8-A2E9-C21C-D278-E4A92F8889D5}"/>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94" name="Oval 193">
                  <a:extLst>
                    <a:ext uri="{FF2B5EF4-FFF2-40B4-BE49-F238E27FC236}">
                      <a16:creationId xmlns:a16="http://schemas.microsoft.com/office/drawing/2014/main" id="{19DCF34E-C492-F0FC-8B3A-D774B3E5F1C9}"/>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64" name="Group 63">
                <a:extLst>
                  <a:ext uri="{FF2B5EF4-FFF2-40B4-BE49-F238E27FC236}">
                    <a16:creationId xmlns:a16="http://schemas.microsoft.com/office/drawing/2014/main" id="{05D7243D-7B35-3D51-F987-F905D8F26F31}"/>
                  </a:ext>
                </a:extLst>
              </p:cNvPr>
              <p:cNvGrpSpPr/>
              <p:nvPr/>
            </p:nvGrpSpPr>
            <p:grpSpPr>
              <a:xfrm>
                <a:off x="1349089" y="3935618"/>
                <a:ext cx="377072" cy="396766"/>
                <a:chOff x="2527958" y="3187145"/>
                <a:chExt cx="185455" cy="191452"/>
              </a:xfrm>
            </p:grpSpPr>
            <p:sp>
              <p:nvSpPr>
                <p:cNvPr id="191" name="Oval 190">
                  <a:extLst>
                    <a:ext uri="{FF2B5EF4-FFF2-40B4-BE49-F238E27FC236}">
                      <a16:creationId xmlns:a16="http://schemas.microsoft.com/office/drawing/2014/main" id="{B1EFCFAC-1447-B38B-D043-2E1F318A7397}"/>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92" name="Oval 191">
                  <a:extLst>
                    <a:ext uri="{FF2B5EF4-FFF2-40B4-BE49-F238E27FC236}">
                      <a16:creationId xmlns:a16="http://schemas.microsoft.com/office/drawing/2014/main" id="{2E7AFBD9-D20B-1D22-BBAD-6B7239D08382}"/>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65" name="Group 64">
                <a:extLst>
                  <a:ext uri="{FF2B5EF4-FFF2-40B4-BE49-F238E27FC236}">
                    <a16:creationId xmlns:a16="http://schemas.microsoft.com/office/drawing/2014/main" id="{BE3AACF1-1BE1-15B1-7BFC-263249F81229}"/>
                  </a:ext>
                </a:extLst>
              </p:cNvPr>
              <p:cNvGrpSpPr/>
              <p:nvPr/>
            </p:nvGrpSpPr>
            <p:grpSpPr>
              <a:xfrm>
                <a:off x="853481" y="4186433"/>
                <a:ext cx="409043" cy="393818"/>
                <a:chOff x="2527958" y="3187145"/>
                <a:chExt cx="185455" cy="191452"/>
              </a:xfrm>
              <a:solidFill>
                <a:srgbClr val="9F9FFF"/>
              </a:solidFill>
            </p:grpSpPr>
            <p:sp>
              <p:nvSpPr>
                <p:cNvPr id="189" name="Oval 188">
                  <a:extLst>
                    <a:ext uri="{FF2B5EF4-FFF2-40B4-BE49-F238E27FC236}">
                      <a16:creationId xmlns:a16="http://schemas.microsoft.com/office/drawing/2014/main" id="{014B8456-E219-A9E4-CC63-84A508181863}"/>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90" name="Oval 189">
                  <a:extLst>
                    <a:ext uri="{FF2B5EF4-FFF2-40B4-BE49-F238E27FC236}">
                      <a16:creationId xmlns:a16="http://schemas.microsoft.com/office/drawing/2014/main" id="{6E0CA059-4C9E-8BD1-73F1-3906A352CF1E}"/>
                    </a:ext>
                  </a:extLst>
                </p:cNvPr>
                <p:cNvSpPr/>
                <p:nvPr/>
              </p:nvSpPr>
              <p:spPr>
                <a:xfrm>
                  <a:off x="2585886" y="3259721"/>
                  <a:ext cx="78399" cy="86864"/>
                </a:xfrm>
                <a:prstGeom prst="ellipse">
                  <a:avLst/>
                </a:prstGeom>
                <a:solidFill>
                  <a:srgbClr val="9966FF"/>
                </a:solid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66" name="Group 65">
                <a:extLst>
                  <a:ext uri="{FF2B5EF4-FFF2-40B4-BE49-F238E27FC236}">
                    <a16:creationId xmlns:a16="http://schemas.microsoft.com/office/drawing/2014/main" id="{17B9F23E-594D-D79F-17FE-8211DDDAE838}"/>
                  </a:ext>
                </a:extLst>
              </p:cNvPr>
              <p:cNvGrpSpPr/>
              <p:nvPr/>
            </p:nvGrpSpPr>
            <p:grpSpPr>
              <a:xfrm>
                <a:off x="3686518" y="1505943"/>
                <a:ext cx="109782" cy="129851"/>
                <a:chOff x="2527958" y="3187145"/>
                <a:chExt cx="185455" cy="191452"/>
              </a:xfrm>
              <a:solidFill>
                <a:srgbClr val="9F9FFF"/>
              </a:solidFill>
            </p:grpSpPr>
            <p:sp>
              <p:nvSpPr>
                <p:cNvPr id="187" name="Oval 186">
                  <a:extLst>
                    <a:ext uri="{FF2B5EF4-FFF2-40B4-BE49-F238E27FC236}">
                      <a16:creationId xmlns:a16="http://schemas.microsoft.com/office/drawing/2014/main" id="{65716FC8-8C99-7889-CE2F-42744A6F5A79}"/>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88" name="Oval 187">
                  <a:extLst>
                    <a:ext uri="{FF2B5EF4-FFF2-40B4-BE49-F238E27FC236}">
                      <a16:creationId xmlns:a16="http://schemas.microsoft.com/office/drawing/2014/main" id="{BA720FFD-FDAD-A55E-ED41-36127DEFA79C}"/>
                    </a:ext>
                  </a:extLst>
                </p:cNvPr>
                <p:cNvSpPr/>
                <p:nvPr/>
              </p:nvSpPr>
              <p:spPr>
                <a:xfrm>
                  <a:off x="2585886" y="3259721"/>
                  <a:ext cx="78399" cy="86864"/>
                </a:xfrm>
                <a:prstGeom prst="ellipse">
                  <a:avLst/>
                </a:prstGeom>
                <a:solidFill>
                  <a:srgbClr val="9966FF"/>
                </a:solid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67" name="Group 66">
                <a:extLst>
                  <a:ext uri="{FF2B5EF4-FFF2-40B4-BE49-F238E27FC236}">
                    <a16:creationId xmlns:a16="http://schemas.microsoft.com/office/drawing/2014/main" id="{28782D6E-E20C-4D71-BA3D-A2E19FDC84FD}"/>
                  </a:ext>
                </a:extLst>
              </p:cNvPr>
              <p:cNvGrpSpPr/>
              <p:nvPr/>
            </p:nvGrpSpPr>
            <p:grpSpPr>
              <a:xfrm>
                <a:off x="4388585" y="1653817"/>
                <a:ext cx="109782" cy="129851"/>
                <a:chOff x="2527958" y="3187145"/>
                <a:chExt cx="185455" cy="191452"/>
              </a:xfrm>
              <a:solidFill>
                <a:srgbClr val="9F9FFF"/>
              </a:solidFill>
            </p:grpSpPr>
            <p:sp>
              <p:nvSpPr>
                <p:cNvPr id="185" name="Oval 184">
                  <a:extLst>
                    <a:ext uri="{FF2B5EF4-FFF2-40B4-BE49-F238E27FC236}">
                      <a16:creationId xmlns:a16="http://schemas.microsoft.com/office/drawing/2014/main" id="{0473B509-6A68-B461-4FE4-B808C3D26A35}"/>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86" name="Oval 185">
                  <a:extLst>
                    <a:ext uri="{FF2B5EF4-FFF2-40B4-BE49-F238E27FC236}">
                      <a16:creationId xmlns:a16="http://schemas.microsoft.com/office/drawing/2014/main" id="{CA0B62E3-AFDB-C238-9083-7CBAAD8EAF31}"/>
                    </a:ext>
                  </a:extLst>
                </p:cNvPr>
                <p:cNvSpPr/>
                <p:nvPr/>
              </p:nvSpPr>
              <p:spPr>
                <a:xfrm>
                  <a:off x="2585886" y="3259721"/>
                  <a:ext cx="78399" cy="86864"/>
                </a:xfrm>
                <a:prstGeom prst="ellipse">
                  <a:avLst/>
                </a:prstGeom>
                <a:solidFill>
                  <a:srgbClr val="9966FF"/>
                </a:solid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71" name="Group 70">
                <a:extLst>
                  <a:ext uri="{FF2B5EF4-FFF2-40B4-BE49-F238E27FC236}">
                    <a16:creationId xmlns:a16="http://schemas.microsoft.com/office/drawing/2014/main" id="{7C80047D-4C9D-669E-CDEC-31962BE12250}"/>
                  </a:ext>
                </a:extLst>
              </p:cNvPr>
              <p:cNvGrpSpPr/>
              <p:nvPr/>
            </p:nvGrpSpPr>
            <p:grpSpPr>
              <a:xfrm>
                <a:off x="4100445" y="1526555"/>
                <a:ext cx="109782" cy="129851"/>
                <a:chOff x="2527958" y="3187145"/>
                <a:chExt cx="185455" cy="191452"/>
              </a:xfrm>
              <a:solidFill>
                <a:srgbClr val="9F9FFF"/>
              </a:solidFill>
            </p:grpSpPr>
            <p:sp>
              <p:nvSpPr>
                <p:cNvPr id="183" name="Oval 182">
                  <a:extLst>
                    <a:ext uri="{FF2B5EF4-FFF2-40B4-BE49-F238E27FC236}">
                      <a16:creationId xmlns:a16="http://schemas.microsoft.com/office/drawing/2014/main" id="{E447DC86-98C7-B1EF-A703-3DE82DF6B753}"/>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84" name="Oval 183">
                  <a:extLst>
                    <a:ext uri="{FF2B5EF4-FFF2-40B4-BE49-F238E27FC236}">
                      <a16:creationId xmlns:a16="http://schemas.microsoft.com/office/drawing/2014/main" id="{DC9C50D4-63A1-89A8-0F06-ECEFAB153DD5}"/>
                    </a:ext>
                  </a:extLst>
                </p:cNvPr>
                <p:cNvSpPr/>
                <p:nvPr/>
              </p:nvSpPr>
              <p:spPr>
                <a:xfrm>
                  <a:off x="2585886" y="3259721"/>
                  <a:ext cx="78399" cy="86864"/>
                </a:xfrm>
                <a:prstGeom prst="ellipse">
                  <a:avLst/>
                </a:prstGeom>
                <a:solidFill>
                  <a:srgbClr val="9966FF"/>
                </a:solid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72" name="Group 71">
                <a:extLst>
                  <a:ext uri="{FF2B5EF4-FFF2-40B4-BE49-F238E27FC236}">
                    <a16:creationId xmlns:a16="http://schemas.microsoft.com/office/drawing/2014/main" id="{B62BEB50-B5F7-D96C-34C3-E66AD8EF774A}"/>
                  </a:ext>
                </a:extLst>
              </p:cNvPr>
              <p:cNvGrpSpPr/>
              <p:nvPr/>
            </p:nvGrpSpPr>
            <p:grpSpPr>
              <a:xfrm>
                <a:off x="3967732" y="1369827"/>
                <a:ext cx="109782" cy="129851"/>
                <a:chOff x="2527958" y="3187145"/>
                <a:chExt cx="185455" cy="191452"/>
              </a:xfrm>
              <a:solidFill>
                <a:srgbClr val="9F9FFF"/>
              </a:solidFill>
            </p:grpSpPr>
            <p:sp>
              <p:nvSpPr>
                <p:cNvPr id="181" name="Oval 180">
                  <a:extLst>
                    <a:ext uri="{FF2B5EF4-FFF2-40B4-BE49-F238E27FC236}">
                      <a16:creationId xmlns:a16="http://schemas.microsoft.com/office/drawing/2014/main" id="{5F170F80-8263-1A3C-9BC8-F9856E61D935}"/>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82" name="Oval 181">
                  <a:extLst>
                    <a:ext uri="{FF2B5EF4-FFF2-40B4-BE49-F238E27FC236}">
                      <a16:creationId xmlns:a16="http://schemas.microsoft.com/office/drawing/2014/main" id="{B2F4B22E-CD54-F205-CE07-9F3CD16C4B74}"/>
                    </a:ext>
                  </a:extLst>
                </p:cNvPr>
                <p:cNvSpPr/>
                <p:nvPr/>
              </p:nvSpPr>
              <p:spPr>
                <a:xfrm>
                  <a:off x="2585886" y="3259721"/>
                  <a:ext cx="78399" cy="86864"/>
                </a:xfrm>
                <a:prstGeom prst="ellipse">
                  <a:avLst/>
                </a:prstGeom>
                <a:solidFill>
                  <a:srgbClr val="9966FF"/>
                </a:solid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73" name="Group 72">
                <a:extLst>
                  <a:ext uri="{FF2B5EF4-FFF2-40B4-BE49-F238E27FC236}">
                    <a16:creationId xmlns:a16="http://schemas.microsoft.com/office/drawing/2014/main" id="{6316A083-3342-ACE8-A399-C1B773D791FC}"/>
                  </a:ext>
                </a:extLst>
              </p:cNvPr>
              <p:cNvGrpSpPr/>
              <p:nvPr/>
            </p:nvGrpSpPr>
            <p:grpSpPr>
              <a:xfrm>
                <a:off x="2828644" y="1649261"/>
                <a:ext cx="109782" cy="129851"/>
                <a:chOff x="2527958" y="3187145"/>
                <a:chExt cx="185455" cy="191452"/>
              </a:xfrm>
              <a:solidFill>
                <a:srgbClr val="9F9FFF"/>
              </a:solidFill>
            </p:grpSpPr>
            <p:sp>
              <p:nvSpPr>
                <p:cNvPr id="179" name="Oval 178">
                  <a:extLst>
                    <a:ext uri="{FF2B5EF4-FFF2-40B4-BE49-F238E27FC236}">
                      <a16:creationId xmlns:a16="http://schemas.microsoft.com/office/drawing/2014/main" id="{C2931744-DC79-EB28-1A52-B5F643112D9D}"/>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80" name="Oval 179">
                  <a:extLst>
                    <a:ext uri="{FF2B5EF4-FFF2-40B4-BE49-F238E27FC236}">
                      <a16:creationId xmlns:a16="http://schemas.microsoft.com/office/drawing/2014/main" id="{81762045-EDDC-225F-76E5-77D6B4CF9A94}"/>
                    </a:ext>
                  </a:extLst>
                </p:cNvPr>
                <p:cNvSpPr/>
                <p:nvPr/>
              </p:nvSpPr>
              <p:spPr>
                <a:xfrm>
                  <a:off x="2585886" y="3259721"/>
                  <a:ext cx="78399" cy="86864"/>
                </a:xfrm>
                <a:prstGeom prst="ellipse">
                  <a:avLst/>
                </a:prstGeom>
                <a:solidFill>
                  <a:srgbClr val="9966FF"/>
                </a:solid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77" name="Group 76">
                <a:extLst>
                  <a:ext uri="{FF2B5EF4-FFF2-40B4-BE49-F238E27FC236}">
                    <a16:creationId xmlns:a16="http://schemas.microsoft.com/office/drawing/2014/main" id="{5C500EA3-12AC-D950-6AB1-2A0927747AC5}"/>
                  </a:ext>
                </a:extLst>
              </p:cNvPr>
              <p:cNvGrpSpPr/>
              <p:nvPr/>
            </p:nvGrpSpPr>
            <p:grpSpPr>
              <a:xfrm>
                <a:off x="3244378" y="1376092"/>
                <a:ext cx="109782" cy="129851"/>
                <a:chOff x="2527958" y="3187145"/>
                <a:chExt cx="185455" cy="191452"/>
              </a:xfrm>
              <a:solidFill>
                <a:srgbClr val="9F9FFF"/>
              </a:solidFill>
            </p:grpSpPr>
            <p:sp>
              <p:nvSpPr>
                <p:cNvPr id="177" name="Oval 176">
                  <a:extLst>
                    <a:ext uri="{FF2B5EF4-FFF2-40B4-BE49-F238E27FC236}">
                      <a16:creationId xmlns:a16="http://schemas.microsoft.com/office/drawing/2014/main" id="{431B115E-F4F7-BF38-079E-D18E49C5C4EB}"/>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78" name="Oval 177">
                  <a:extLst>
                    <a:ext uri="{FF2B5EF4-FFF2-40B4-BE49-F238E27FC236}">
                      <a16:creationId xmlns:a16="http://schemas.microsoft.com/office/drawing/2014/main" id="{51547BD6-8B0E-D7C8-9064-350804FEE04B}"/>
                    </a:ext>
                  </a:extLst>
                </p:cNvPr>
                <p:cNvSpPr/>
                <p:nvPr/>
              </p:nvSpPr>
              <p:spPr>
                <a:xfrm>
                  <a:off x="2585886" y="3259721"/>
                  <a:ext cx="78399" cy="86864"/>
                </a:xfrm>
                <a:prstGeom prst="ellipse">
                  <a:avLst/>
                </a:prstGeom>
                <a:solidFill>
                  <a:srgbClr val="9966FF"/>
                </a:solid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80" name="Group 79">
                <a:extLst>
                  <a:ext uri="{FF2B5EF4-FFF2-40B4-BE49-F238E27FC236}">
                    <a16:creationId xmlns:a16="http://schemas.microsoft.com/office/drawing/2014/main" id="{C1F4EEB4-EBDD-BF87-3B03-5D8633A1B5B2}"/>
                  </a:ext>
                </a:extLst>
              </p:cNvPr>
              <p:cNvGrpSpPr/>
              <p:nvPr/>
            </p:nvGrpSpPr>
            <p:grpSpPr>
              <a:xfrm>
                <a:off x="4241058" y="1648778"/>
                <a:ext cx="109782" cy="129851"/>
                <a:chOff x="2527958" y="3187145"/>
                <a:chExt cx="185455" cy="191452"/>
              </a:xfrm>
              <a:solidFill>
                <a:srgbClr val="9F9FFF"/>
              </a:solidFill>
            </p:grpSpPr>
            <p:sp>
              <p:nvSpPr>
                <p:cNvPr id="175" name="Oval 174">
                  <a:extLst>
                    <a:ext uri="{FF2B5EF4-FFF2-40B4-BE49-F238E27FC236}">
                      <a16:creationId xmlns:a16="http://schemas.microsoft.com/office/drawing/2014/main" id="{9FBB5413-9193-3DAF-EBC1-593EAE8F173A}"/>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76" name="Oval 175">
                  <a:extLst>
                    <a:ext uri="{FF2B5EF4-FFF2-40B4-BE49-F238E27FC236}">
                      <a16:creationId xmlns:a16="http://schemas.microsoft.com/office/drawing/2014/main" id="{A3896DF3-516B-AA63-2E51-69815E5ADFF8}"/>
                    </a:ext>
                  </a:extLst>
                </p:cNvPr>
                <p:cNvSpPr/>
                <p:nvPr/>
              </p:nvSpPr>
              <p:spPr>
                <a:xfrm>
                  <a:off x="2585886" y="3259721"/>
                  <a:ext cx="78399" cy="86864"/>
                </a:xfrm>
                <a:prstGeom prst="ellipse">
                  <a:avLst/>
                </a:prstGeom>
                <a:solidFill>
                  <a:srgbClr val="9966FF"/>
                </a:solid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81" name="Group 80">
                <a:extLst>
                  <a:ext uri="{FF2B5EF4-FFF2-40B4-BE49-F238E27FC236}">
                    <a16:creationId xmlns:a16="http://schemas.microsoft.com/office/drawing/2014/main" id="{287606AE-FBAC-F2C4-79AB-80634252E0C4}"/>
                  </a:ext>
                </a:extLst>
              </p:cNvPr>
              <p:cNvGrpSpPr/>
              <p:nvPr/>
            </p:nvGrpSpPr>
            <p:grpSpPr>
              <a:xfrm>
                <a:off x="2824824" y="1381012"/>
                <a:ext cx="117422" cy="120011"/>
                <a:chOff x="2527958" y="3187145"/>
                <a:chExt cx="185455" cy="191452"/>
              </a:xfrm>
              <a:solidFill>
                <a:srgbClr val="9966FF"/>
              </a:solidFill>
            </p:grpSpPr>
            <p:sp>
              <p:nvSpPr>
                <p:cNvPr id="173" name="Oval 172">
                  <a:extLst>
                    <a:ext uri="{FF2B5EF4-FFF2-40B4-BE49-F238E27FC236}">
                      <a16:creationId xmlns:a16="http://schemas.microsoft.com/office/drawing/2014/main" id="{6E0BCB6B-B663-EDB1-FF9B-A14D168A65F3}"/>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74" name="Oval 173">
                  <a:extLst>
                    <a:ext uri="{FF2B5EF4-FFF2-40B4-BE49-F238E27FC236}">
                      <a16:creationId xmlns:a16="http://schemas.microsoft.com/office/drawing/2014/main" id="{46CE6986-CE0E-A7D5-AC31-BEBA7E292734}"/>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82" name="Group 81">
                <a:extLst>
                  <a:ext uri="{FF2B5EF4-FFF2-40B4-BE49-F238E27FC236}">
                    <a16:creationId xmlns:a16="http://schemas.microsoft.com/office/drawing/2014/main" id="{9C6D0FF8-8E8C-E6B8-CA29-0F40B0E49D6E}"/>
                  </a:ext>
                </a:extLst>
              </p:cNvPr>
              <p:cNvGrpSpPr/>
              <p:nvPr/>
            </p:nvGrpSpPr>
            <p:grpSpPr>
              <a:xfrm>
                <a:off x="3391737" y="1530180"/>
                <a:ext cx="117422" cy="120011"/>
                <a:chOff x="2527958" y="3187145"/>
                <a:chExt cx="185455" cy="191452"/>
              </a:xfrm>
              <a:solidFill>
                <a:srgbClr val="9966FF"/>
              </a:solidFill>
            </p:grpSpPr>
            <p:sp>
              <p:nvSpPr>
                <p:cNvPr id="171" name="Oval 170">
                  <a:extLst>
                    <a:ext uri="{FF2B5EF4-FFF2-40B4-BE49-F238E27FC236}">
                      <a16:creationId xmlns:a16="http://schemas.microsoft.com/office/drawing/2014/main" id="{364E5BBC-188A-C606-EE67-D0B8E2263FEC}"/>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72" name="Oval 171">
                  <a:extLst>
                    <a:ext uri="{FF2B5EF4-FFF2-40B4-BE49-F238E27FC236}">
                      <a16:creationId xmlns:a16="http://schemas.microsoft.com/office/drawing/2014/main" id="{DB635FEF-A68E-DDDD-1F8C-FF877D263855}"/>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85" name="Group 84">
                <a:extLst>
                  <a:ext uri="{FF2B5EF4-FFF2-40B4-BE49-F238E27FC236}">
                    <a16:creationId xmlns:a16="http://schemas.microsoft.com/office/drawing/2014/main" id="{88F60357-1BEE-D7FE-0640-35AAF86E0BEA}"/>
                  </a:ext>
                </a:extLst>
              </p:cNvPr>
              <p:cNvGrpSpPr/>
              <p:nvPr/>
            </p:nvGrpSpPr>
            <p:grpSpPr>
              <a:xfrm>
                <a:off x="4388585" y="1515669"/>
                <a:ext cx="117422" cy="120011"/>
                <a:chOff x="2527958" y="3187145"/>
                <a:chExt cx="185455" cy="191452"/>
              </a:xfrm>
              <a:solidFill>
                <a:srgbClr val="9966FF"/>
              </a:solidFill>
            </p:grpSpPr>
            <p:sp>
              <p:nvSpPr>
                <p:cNvPr id="169" name="Oval 168">
                  <a:extLst>
                    <a:ext uri="{FF2B5EF4-FFF2-40B4-BE49-F238E27FC236}">
                      <a16:creationId xmlns:a16="http://schemas.microsoft.com/office/drawing/2014/main" id="{5B94A59C-8B18-DD1B-9B3B-6143A64DECE1}"/>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70" name="Oval 169">
                  <a:extLst>
                    <a:ext uri="{FF2B5EF4-FFF2-40B4-BE49-F238E27FC236}">
                      <a16:creationId xmlns:a16="http://schemas.microsoft.com/office/drawing/2014/main" id="{E0EE9549-FEA6-798E-6AA2-7B815FD05849}"/>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87" name="Group 86">
                <a:extLst>
                  <a:ext uri="{FF2B5EF4-FFF2-40B4-BE49-F238E27FC236}">
                    <a16:creationId xmlns:a16="http://schemas.microsoft.com/office/drawing/2014/main" id="{677FAF4F-FD9E-E355-9595-DF678773F25A}"/>
                  </a:ext>
                </a:extLst>
              </p:cNvPr>
              <p:cNvGrpSpPr/>
              <p:nvPr/>
            </p:nvGrpSpPr>
            <p:grpSpPr>
              <a:xfrm>
                <a:off x="4233418" y="1368813"/>
                <a:ext cx="117422" cy="120011"/>
                <a:chOff x="2527958" y="3187145"/>
                <a:chExt cx="185455" cy="191452"/>
              </a:xfrm>
              <a:solidFill>
                <a:srgbClr val="9966FF"/>
              </a:solidFill>
            </p:grpSpPr>
            <p:sp>
              <p:nvSpPr>
                <p:cNvPr id="167" name="Oval 166">
                  <a:extLst>
                    <a:ext uri="{FF2B5EF4-FFF2-40B4-BE49-F238E27FC236}">
                      <a16:creationId xmlns:a16="http://schemas.microsoft.com/office/drawing/2014/main" id="{607B0D8F-10FE-CB78-790C-142D755DA8C6}"/>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68" name="Oval 167">
                  <a:extLst>
                    <a:ext uri="{FF2B5EF4-FFF2-40B4-BE49-F238E27FC236}">
                      <a16:creationId xmlns:a16="http://schemas.microsoft.com/office/drawing/2014/main" id="{F97A5FDA-E92D-959B-9646-3EDFE5EA6EEF}"/>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88" name="Group 87">
                <a:extLst>
                  <a:ext uri="{FF2B5EF4-FFF2-40B4-BE49-F238E27FC236}">
                    <a16:creationId xmlns:a16="http://schemas.microsoft.com/office/drawing/2014/main" id="{13A88B8E-A669-2B63-4099-C58C6B202BF1}"/>
                  </a:ext>
                </a:extLst>
              </p:cNvPr>
              <p:cNvGrpSpPr/>
              <p:nvPr/>
            </p:nvGrpSpPr>
            <p:grpSpPr>
              <a:xfrm>
                <a:off x="3246692" y="1668020"/>
                <a:ext cx="117422" cy="120011"/>
                <a:chOff x="2527958" y="3187145"/>
                <a:chExt cx="185455" cy="191452"/>
              </a:xfrm>
              <a:solidFill>
                <a:srgbClr val="9966FF"/>
              </a:solidFill>
            </p:grpSpPr>
            <p:sp>
              <p:nvSpPr>
                <p:cNvPr id="165" name="Oval 164">
                  <a:extLst>
                    <a:ext uri="{FF2B5EF4-FFF2-40B4-BE49-F238E27FC236}">
                      <a16:creationId xmlns:a16="http://schemas.microsoft.com/office/drawing/2014/main" id="{931575E2-66D1-B646-1EB1-76C3588EDF19}"/>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66" name="Oval 165">
                  <a:extLst>
                    <a:ext uri="{FF2B5EF4-FFF2-40B4-BE49-F238E27FC236}">
                      <a16:creationId xmlns:a16="http://schemas.microsoft.com/office/drawing/2014/main" id="{5BBB76AD-98BD-7F53-3525-815F0D20D43D}"/>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89" name="Group 88">
                <a:extLst>
                  <a:ext uri="{FF2B5EF4-FFF2-40B4-BE49-F238E27FC236}">
                    <a16:creationId xmlns:a16="http://schemas.microsoft.com/office/drawing/2014/main" id="{761D5AE3-37AD-BD11-19BD-87EB3EA7AE75}"/>
                  </a:ext>
                </a:extLst>
              </p:cNvPr>
              <p:cNvGrpSpPr/>
              <p:nvPr/>
            </p:nvGrpSpPr>
            <p:grpSpPr>
              <a:xfrm>
                <a:off x="2967621" y="1533692"/>
                <a:ext cx="117422" cy="120011"/>
                <a:chOff x="2527958" y="3187145"/>
                <a:chExt cx="185455" cy="191452"/>
              </a:xfrm>
              <a:solidFill>
                <a:srgbClr val="9966FF"/>
              </a:solidFill>
            </p:grpSpPr>
            <p:sp>
              <p:nvSpPr>
                <p:cNvPr id="163" name="Oval 162">
                  <a:extLst>
                    <a:ext uri="{FF2B5EF4-FFF2-40B4-BE49-F238E27FC236}">
                      <a16:creationId xmlns:a16="http://schemas.microsoft.com/office/drawing/2014/main" id="{A728F61A-8F68-35DB-04B4-E4406553A084}"/>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64" name="Oval 163">
                  <a:extLst>
                    <a:ext uri="{FF2B5EF4-FFF2-40B4-BE49-F238E27FC236}">
                      <a16:creationId xmlns:a16="http://schemas.microsoft.com/office/drawing/2014/main" id="{3ACECB2D-B5CB-6A87-ECC9-DB6D7A02E1DD}"/>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90" name="Group 89">
                <a:extLst>
                  <a:ext uri="{FF2B5EF4-FFF2-40B4-BE49-F238E27FC236}">
                    <a16:creationId xmlns:a16="http://schemas.microsoft.com/office/drawing/2014/main" id="{D4DD874D-6CC4-9B0A-3511-1F0EFC03A916}"/>
                  </a:ext>
                </a:extLst>
              </p:cNvPr>
              <p:cNvGrpSpPr/>
              <p:nvPr/>
            </p:nvGrpSpPr>
            <p:grpSpPr>
              <a:xfrm>
                <a:off x="3813456" y="1663661"/>
                <a:ext cx="117422" cy="120011"/>
                <a:chOff x="2527958" y="3187145"/>
                <a:chExt cx="185455" cy="191452"/>
              </a:xfrm>
              <a:solidFill>
                <a:srgbClr val="9966FF"/>
              </a:solidFill>
            </p:grpSpPr>
            <p:sp>
              <p:nvSpPr>
                <p:cNvPr id="161" name="Oval 160">
                  <a:extLst>
                    <a:ext uri="{FF2B5EF4-FFF2-40B4-BE49-F238E27FC236}">
                      <a16:creationId xmlns:a16="http://schemas.microsoft.com/office/drawing/2014/main" id="{41D6C98E-FC52-10B7-6589-A596DB87F68F}"/>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62" name="Oval 161">
                  <a:extLst>
                    <a:ext uri="{FF2B5EF4-FFF2-40B4-BE49-F238E27FC236}">
                      <a16:creationId xmlns:a16="http://schemas.microsoft.com/office/drawing/2014/main" id="{32B19AFB-6C23-1E53-E2DE-990D8AB20CC9}"/>
                    </a:ext>
                  </a:extLst>
                </p:cNvPr>
                <p:cNvSpPr/>
                <p:nvPr/>
              </p:nvSpPr>
              <p:spPr>
                <a:xfrm>
                  <a:off x="2585886" y="3259721"/>
                  <a:ext cx="78399" cy="86864"/>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91" name="Group 90">
                <a:extLst>
                  <a:ext uri="{FF2B5EF4-FFF2-40B4-BE49-F238E27FC236}">
                    <a16:creationId xmlns:a16="http://schemas.microsoft.com/office/drawing/2014/main" id="{05986823-38E1-5565-7F78-DCA2C3EDBCC5}"/>
                  </a:ext>
                </a:extLst>
              </p:cNvPr>
              <p:cNvGrpSpPr/>
              <p:nvPr/>
            </p:nvGrpSpPr>
            <p:grpSpPr>
              <a:xfrm>
                <a:off x="4401471" y="1381273"/>
                <a:ext cx="97130" cy="103660"/>
                <a:chOff x="2527958" y="3187145"/>
                <a:chExt cx="185455" cy="191452"/>
              </a:xfrm>
              <a:solidFill>
                <a:srgbClr val="CCCCFF"/>
              </a:solidFill>
            </p:grpSpPr>
            <p:sp>
              <p:nvSpPr>
                <p:cNvPr id="159" name="Oval 158">
                  <a:extLst>
                    <a:ext uri="{FF2B5EF4-FFF2-40B4-BE49-F238E27FC236}">
                      <a16:creationId xmlns:a16="http://schemas.microsoft.com/office/drawing/2014/main" id="{7FE78D52-3DD6-3447-AFF5-C7792E4016F0}"/>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60" name="Oval 159">
                  <a:extLst>
                    <a:ext uri="{FF2B5EF4-FFF2-40B4-BE49-F238E27FC236}">
                      <a16:creationId xmlns:a16="http://schemas.microsoft.com/office/drawing/2014/main" id="{B82F76E0-6A34-7C37-764A-53861960080B}"/>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92" name="Group 91">
                <a:extLst>
                  <a:ext uri="{FF2B5EF4-FFF2-40B4-BE49-F238E27FC236}">
                    <a16:creationId xmlns:a16="http://schemas.microsoft.com/office/drawing/2014/main" id="{E2187A60-6E88-A1A8-0ECB-EEEDB2B2DC39}"/>
                  </a:ext>
                </a:extLst>
              </p:cNvPr>
              <p:cNvGrpSpPr/>
              <p:nvPr/>
            </p:nvGrpSpPr>
            <p:grpSpPr>
              <a:xfrm>
                <a:off x="4117814" y="1684372"/>
                <a:ext cx="97130" cy="103660"/>
                <a:chOff x="2527958" y="3187145"/>
                <a:chExt cx="185455" cy="191452"/>
              </a:xfrm>
              <a:solidFill>
                <a:srgbClr val="CCCCFF"/>
              </a:solidFill>
            </p:grpSpPr>
            <p:sp>
              <p:nvSpPr>
                <p:cNvPr id="157" name="Oval 156">
                  <a:extLst>
                    <a:ext uri="{FF2B5EF4-FFF2-40B4-BE49-F238E27FC236}">
                      <a16:creationId xmlns:a16="http://schemas.microsoft.com/office/drawing/2014/main" id="{0BF43656-6130-0638-535F-02B20ACC61B7}"/>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58" name="Oval 157">
                  <a:extLst>
                    <a:ext uri="{FF2B5EF4-FFF2-40B4-BE49-F238E27FC236}">
                      <a16:creationId xmlns:a16="http://schemas.microsoft.com/office/drawing/2014/main" id="{89DF38C5-F1B7-EE66-350C-0EDB02E104FD}"/>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93" name="Group 92">
                <a:extLst>
                  <a:ext uri="{FF2B5EF4-FFF2-40B4-BE49-F238E27FC236}">
                    <a16:creationId xmlns:a16="http://schemas.microsoft.com/office/drawing/2014/main" id="{688E0D79-7757-FF3B-2363-EEFFB6BDC7BC}"/>
                  </a:ext>
                </a:extLst>
              </p:cNvPr>
              <p:cNvGrpSpPr/>
              <p:nvPr/>
            </p:nvGrpSpPr>
            <p:grpSpPr>
              <a:xfrm>
                <a:off x="2975039" y="1377296"/>
                <a:ext cx="97130" cy="103660"/>
                <a:chOff x="2527958" y="3187145"/>
                <a:chExt cx="185455" cy="191452"/>
              </a:xfrm>
              <a:solidFill>
                <a:srgbClr val="CCCCFF"/>
              </a:solidFill>
            </p:grpSpPr>
            <p:sp>
              <p:nvSpPr>
                <p:cNvPr id="155" name="Oval 154">
                  <a:extLst>
                    <a:ext uri="{FF2B5EF4-FFF2-40B4-BE49-F238E27FC236}">
                      <a16:creationId xmlns:a16="http://schemas.microsoft.com/office/drawing/2014/main" id="{0744E00F-0E6D-0188-E041-B796321F61B5}"/>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56" name="Oval 155">
                  <a:extLst>
                    <a:ext uri="{FF2B5EF4-FFF2-40B4-BE49-F238E27FC236}">
                      <a16:creationId xmlns:a16="http://schemas.microsoft.com/office/drawing/2014/main" id="{8D149348-26EB-A4AF-041D-92B91AA7E6CD}"/>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95" name="Group 94">
                <a:extLst>
                  <a:ext uri="{FF2B5EF4-FFF2-40B4-BE49-F238E27FC236}">
                    <a16:creationId xmlns:a16="http://schemas.microsoft.com/office/drawing/2014/main" id="{32C44C74-A671-E38A-5EA7-65690ED166AB}"/>
                  </a:ext>
                </a:extLst>
              </p:cNvPr>
              <p:cNvGrpSpPr/>
              <p:nvPr/>
            </p:nvGrpSpPr>
            <p:grpSpPr>
              <a:xfrm>
                <a:off x="3552370" y="1385165"/>
                <a:ext cx="97130" cy="103660"/>
                <a:chOff x="2527958" y="3187145"/>
                <a:chExt cx="185455" cy="191452"/>
              </a:xfrm>
              <a:solidFill>
                <a:srgbClr val="CCCCFF"/>
              </a:solidFill>
            </p:grpSpPr>
            <p:sp>
              <p:nvSpPr>
                <p:cNvPr id="153" name="Oval 152">
                  <a:extLst>
                    <a:ext uri="{FF2B5EF4-FFF2-40B4-BE49-F238E27FC236}">
                      <a16:creationId xmlns:a16="http://schemas.microsoft.com/office/drawing/2014/main" id="{9514E9AD-FF6A-780E-4E39-5FC9D4E7CD41}"/>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54" name="Oval 153">
                  <a:extLst>
                    <a:ext uri="{FF2B5EF4-FFF2-40B4-BE49-F238E27FC236}">
                      <a16:creationId xmlns:a16="http://schemas.microsoft.com/office/drawing/2014/main" id="{8900B08C-6047-9152-2C8F-A7A70D6087FF}"/>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96" name="Group 95">
                <a:extLst>
                  <a:ext uri="{FF2B5EF4-FFF2-40B4-BE49-F238E27FC236}">
                    <a16:creationId xmlns:a16="http://schemas.microsoft.com/office/drawing/2014/main" id="{649AEF56-8385-4224-035B-E3C15E7DD6A0}"/>
                  </a:ext>
                </a:extLst>
              </p:cNvPr>
              <p:cNvGrpSpPr/>
              <p:nvPr/>
            </p:nvGrpSpPr>
            <p:grpSpPr>
              <a:xfrm>
                <a:off x="3828701" y="1532794"/>
                <a:ext cx="97130" cy="103660"/>
                <a:chOff x="2527958" y="3187145"/>
                <a:chExt cx="185455" cy="191452"/>
              </a:xfrm>
              <a:solidFill>
                <a:srgbClr val="CCCCFF"/>
              </a:solidFill>
            </p:grpSpPr>
            <p:sp>
              <p:nvSpPr>
                <p:cNvPr id="151" name="Oval 150">
                  <a:extLst>
                    <a:ext uri="{FF2B5EF4-FFF2-40B4-BE49-F238E27FC236}">
                      <a16:creationId xmlns:a16="http://schemas.microsoft.com/office/drawing/2014/main" id="{229C106D-4958-D804-F66F-048645A51CE2}"/>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52" name="Oval 151">
                  <a:extLst>
                    <a:ext uri="{FF2B5EF4-FFF2-40B4-BE49-F238E27FC236}">
                      <a16:creationId xmlns:a16="http://schemas.microsoft.com/office/drawing/2014/main" id="{D3FE0D06-901D-31A9-0CF3-5B6F366389E5}"/>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97" name="Group 96">
                <a:extLst>
                  <a:ext uri="{FF2B5EF4-FFF2-40B4-BE49-F238E27FC236}">
                    <a16:creationId xmlns:a16="http://schemas.microsoft.com/office/drawing/2014/main" id="{B11D1808-E5BD-5E8F-9D8B-CBD1C038E4ED}"/>
                  </a:ext>
                </a:extLst>
              </p:cNvPr>
              <p:cNvGrpSpPr/>
              <p:nvPr/>
            </p:nvGrpSpPr>
            <p:grpSpPr>
              <a:xfrm>
                <a:off x="3688537" y="1674969"/>
                <a:ext cx="97130" cy="103660"/>
                <a:chOff x="2527958" y="3187145"/>
                <a:chExt cx="185455" cy="191452"/>
              </a:xfrm>
              <a:solidFill>
                <a:srgbClr val="CCCCFF"/>
              </a:solidFill>
            </p:grpSpPr>
            <p:sp>
              <p:nvSpPr>
                <p:cNvPr id="149" name="Oval 148">
                  <a:extLst>
                    <a:ext uri="{FF2B5EF4-FFF2-40B4-BE49-F238E27FC236}">
                      <a16:creationId xmlns:a16="http://schemas.microsoft.com/office/drawing/2014/main" id="{6583398C-97F8-5448-2493-090A9921A011}"/>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50" name="Oval 149">
                  <a:extLst>
                    <a:ext uri="{FF2B5EF4-FFF2-40B4-BE49-F238E27FC236}">
                      <a16:creationId xmlns:a16="http://schemas.microsoft.com/office/drawing/2014/main" id="{B51C1BB3-3039-033F-2C65-101276AE0416}"/>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98" name="Group 97">
                <a:extLst>
                  <a:ext uri="{FF2B5EF4-FFF2-40B4-BE49-F238E27FC236}">
                    <a16:creationId xmlns:a16="http://schemas.microsoft.com/office/drawing/2014/main" id="{22C85495-458B-E477-40D8-D009077FDFFC}"/>
                  </a:ext>
                </a:extLst>
              </p:cNvPr>
              <p:cNvGrpSpPr/>
              <p:nvPr/>
            </p:nvGrpSpPr>
            <p:grpSpPr>
              <a:xfrm>
                <a:off x="3099385" y="1378385"/>
                <a:ext cx="129334" cy="125532"/>
                <a:chOff x="2527958" y="3187145"/>
                <a:chExt cx="185455" cy="191452"/>
              </a:xfrm>
            </p:grpSpPr>
            <p:sp>
              <p:nvSpPr>
                <p:cNvPr id="147" name="Oval 146">
                  <a:extLst>
                    <a:ext uri="{FF2B5EF4-FFF2-40B4-BE49-F238E27FC236}">
                      <a16:creationId xmlns:a16="http://schemas.microsoft.com/office/drawing/2014/main" id="{7C328528-26FB-C6F3-F063-72433017FF09}"/>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48" name="Oval 147">
                  <a:extLst>
                    <a:ext uri="{FF2B5EF4-FFF2-40B4-BE49-F238E27FC236}">
                      <a16:creationId xmlns:a16="http://schemas.microsoft.com/office/drawing/2014/main" id="{B8BD01F9-2ED7-7123-D117-2D655AA6C308}"/>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99" name="Group 98">
                <a:extLst>
                  <a:ext uri="{FF2B5EF4-FFF2-40B4-BE49-F238E27FC236}">
                    <a16:creationId xmlns:a16="http://schemas.microsoft.com/office/drawing/2014/main" id="{D9A28CD1-2E38-8B05-6AD2-3854BF0E35A1}"/>
                  </a:ext>
                </a:extLst>
              </p:cNvPr>
              <p:cNvGrpSpPr/>
              <p:nvPr/>
            </p:nvGrpSpPr>
            <p:grpSpPr>
              <a:xfrm>
                <a:off x="3377691" y="1361458"/>
                <a:ext cx="129334" cy="125532"/>
                <a:chOff x="2527958" y="3187145"/>
                <a:chExt cx="185455" cy="191452"/>
              </a:xfrm>
            </p:grpSpPr>
            <p:sp>
              <p:nvSpPr>
                <p:cNvPr id="145" name="Oval 144">
                  <a:extLst>
                    <a:ext uri="{FF2B5EF4-FFF2-40B4-BE49-F238E27FC236}">
                      <a16:creationId xmlns:a16="http://schemas.microsoft.com/office/drawing/2014/main" id="{25CD6D9B-8664-69BE-1261-545DC6EAF793}"/>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46" name="Oval 145">
                  <a:extLst>
                    <a:ext uri="{FF2B5EF4-FFF2-40B4-BE49-F238E27FC236}">
                      <a16:creationId xmlns:a16="http://schemas.microsoft.com/office/drawing/2014/main" id="{F1D2F57D-D5E9-B16C-4BCF-3B32859946E3}"/>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0" name="Group 99">
                <a:extLst>
                  <a:ext uri="{FF2B5EF4-FFF2-40B4-BE49-F238E27FC236}">
                    <a16:creationId xmlns:a16="http://schemas.microsoft.com/office/drawing/2014/main" id="{4F19544E-D338-863F-BB58-6AD9D3E4C267}"/>
                  </a:ext>
                </a:extLst>
              </p:cNvPr>
              <p:cNvGrpSpPr/>
              <p:nvPr/>
            </p:nvGrpSpPr>
            <p:grpSpPr>
              <a:xfrm>
                <a:off x="3242223" y="1513031"/>
                <a:ext cx="129334" cy="125532"/>
                <a:chOff x="2527958" y="3187145"/>
                <a:chExt cx="185455" cy="191452"/>
              </a:xfrm>
            </p:grpSpPr>
            <p:sp>
              <p:nvSpPr>
                <p:cNvPr id="143" name="Oval 142">
                  <a:extLst>
                    <a:ext uri="{FF2B5EF4-FFF2-40B4-BE49-F238E27FC236}">
                      <a16:creationId xmlns:a16="http://schemas.microsoft.com/office/drawing/2014/main" id="{71075887-618B-FA2D-0B30-02D4BD50409E}"/>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44" name="Oval 143">
                  <a:extLst>
                    <a:ext uri="{FF2B5EF4-FFF2-40B4-BE49-F238E27FC236}">
                      <a16:creationId xmlns:a16="http://schemas.microsoft.com/office/drawing/2014/main" id="{B69AF8D6-CE9C-BFBB-195C-FAD3340347B9}"/>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1" name="Group 100">
                <a:extLst>
                  <a:ext uri="{FF2B5EF4-FFF2-40B4-BE49-F238E27FC236}">
                    <a16:creationId xmlns:a16="http://schemas.microsoft.com/office/drawing/2014/main" id="{5039379B-942E-FE74-C995-555DEA1A9F5B}"/>
                  </a:ext>
                </a:extLst>
              </p:cNvPr>
              <p:cNvGrpSpPr/>
              <p:nvPr/>
            </p:nvGrpSpPr>
            <p:grpSpPr>
              <a:xfrm>
                <a:off x="3969608" y="1653817"/>
                <a:ext cx="129334" cy="125532"/>
                <a:chOff x="2527958" y="3187145"/>
                <a:chExt cx="185455" cy="191452"/>
              </a:xfrm>
            </p:grpSpPr>
            <p:sp>
              <p:nvSpPr>
                <p:cNvPr id="141" name="Oval 140">
                  <a:extLst>
                    <a:ext uri="{FF2B5EF4-FFF2-40B4-BE49-F238E27FC236}">
                      <a16:creationId xmlns:a16="http://schemas.microsoft.com/office/drawing/2014/main" id="{217E9A99-011D-06FE-4093-0725B63A0C12}"/>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42" name="Oval 141">
                  <a:extLst>
                    <a:ext uri="{FF2B5EF4-FFF2-40B4-BE49-F238E27FC236}">
                      <a16:creationId xmlns:a16="http://schemas.microsoft.com/office/drawing/2014/main" id="{70CD639B-B615-CFE0-3B47-5A07A8585685}"/>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2" name="Group 101">
                <a:extLst>
                  <a:ext uri="{FF2B5EF4-FFF2-40B4-BE49-F238E27FC236}">
                    <a16:creationId xmlns:a16="http://schemas.microsoft.com/office/drawing/2014/main" id="{CB88E9B1-2B84-08C8-4108-D20394660631}"/>
                  </a:ext>
                </a:extLst>
              </p:cNvPr>
              <p:cNvGrpSpPr/>
              <p:nvPr/>
            </p:nvGrpSpPr>
            <p:grpSpPr>
              <a:xfrm>
                <a:off x="3524940" y="1668020"/>
                <a:ext cx="129334" cy="125532"/>
                <a:chOff x="2527958" y="3187145"/>
                <a:chExt cx="185455" cy="191452"/>
              </a:xfrm>
            </p:grpSpPr>
            <p:sp>
              <p:nvSpPr>
                <p:cNvPr id="139" name="Oval 138">
                  <a:extLst>
                    <a:ext uri="{FF2B5EF4-FFF2-40B4-BE49-F238E27FC236}">
                      <a16:creationId xmlns:a16="http://schemas.microsoft.com/office/drawing/2014/main" id="{D84D758F-05F2-8A21-A5AA-BF2FE0E3671C}"/>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40" name="Oval 139">
                  <a:extLst>
                    <a:ext uri="{FF2B5EF4-FFF2-40B4-BE49-F238E27FC236}">
                      <a16:creationId xmlns:a16="http://schemas.microsoft.com/office/drawing/2014/main" id="{B15E1887-0096-0B23-BF3D-FC23C07E9A6A}"/>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3" name="Group 102">
                <a:extLst>
                  <a:ext uri="{FF2B5EF4-FFF2-40B4-BE49-F238E27FC236}">
                    <a16:creationId xmlns:a16="http://schemas.microsoft.com/office/drawing/2014/main" id="{C398958A-B0C9-7C51-3303-A17B03D5494D}"/>
                  </a:ext>
                </a:extLst>
              </p:cNvPr>
              <p:cNvGrpSpPr/>
              <p:nvPr/>
            </p:nvGrpSpPr>
            <p:grpSpPr>
              <a:xfrm>
                <a:off x="4093993" y="1363293"/>
                <a:ext cx="129334" cy="125532"/>
                <a:chOff x="2527958" y="3187145"/>
                <a:chExt cx="185455" cy="191452"/>
              </a:xfrm>
            </p:grpSpPr>
            <p:sp>
              <p:nvSpPr>
                <p:cNvPr id="137" name="Oval 136">
                  <a:extLst>
                    <a:ext uri="{FF2B5EF4-FFF2-40B4-BE49-F238E27FC236}">
                      <a16:creationId xmlns:a16="http://schemas.microsoft.com/office/drawing/2014/main" id="{D94C881F-F8F0-1C0C-0021-E26860FF5982}"/>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38" name="Oval 137">
                  <a:extLst>
                    <a:ext uri="{FF2B5EF4-FFF2-40B4-BE49-F238E27FC236}">
                      <a16:creationId xmlns:a16="http://schemas.microsoft.com/office/drawing/2014/main" id="{A62BACC0-2B75-10F7-A696-D539EF6BE35B}"/>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4" name="Group 103">
                <a:extLst>
                  <a:ext uri="{FF2B5EF4-FFF2-40B4-BE49-F238E27FC236}">
                    <a16:creationId xmlns:a16="http://schemas.microsoft.com/office/drawing/2014/main" id="{00210AE3-2EC9-BBB1-528B-8309FD605A1A}"/>
                  </a:ext>
                </a:extLst>
              </p:cNvPr>
              <p:cNvGrpSpPr/>
              <p:nvPr/>
            </p:nvGrpSpPr>
            <p:grpSpPr>
              <a:xfrm>
                <a:off x="2809160" y="1526450"/>
                <a:ext cx="129334" cy="125532"/>
                <a:chOff x="2527958" y="3187145"/>
                <a:chExt cx="185455" cy="191452"/>
              </a:xfrm>
            </p:grpSpPr>
            <p:sp>
              <p:nvSpPr>
                <p:cNvPr id="135" name="Oval 134">
                  <a:extLst>
                    <a:ext uri="{FF2B5EF4-FFF2-40B4-BE49-F238E27FC236}">
                      <a16:creationId xmlns:a16="http://schemas.microsoft.com/office/drawing/2014/main" id="{A0334E76-782B-A06E-A61B-7F0DAE13986F}"/>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36" name="Oval 135">
                  <a:extLst>
                    <a:ext uri="{FF2B5EF4-FFF2-40B4-BE49-F238E27FC236}">
                      <a16:creationId xmlns:a16="http://schemas.microsoft.com/office/drawing/2014/main" id="{27D796D9-0C0D-CCDC-7A14-C72F0D780D36}"/>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5" name="Group 104">
                <a:extLst>
                  <a:ext uri="{FF2B5EF4-FFF2-40B4-BE49-F238E27FC236}">
                    <a16:creationId xmlns:a16="http://schemas.microsoft.com/office/drawing/2014/main" id="{74F38A62-C3AF-EABA-F882-A2E1302C0E74}"/>
                  </a:ext>
                </a:extLst>
              </p:cNvPr>
              <p:cNvGrpSpPr/>
              <p:nvPr/>
            </p:nvGrpSpPr>
            <p:grpSpPr>
              <a:xfrm>
                <a:off x="3658186" y="1373712"/>
                <a:ext cx="129334" cy="125532"/>
                <a:chOff x="2527958" y="3187145"/>
                <a:chExt cx="185455" cy="191452"/>
              </a:xfrm>
            </p:grpSpPr>
            <p:sp>
              <p:nvSpPr>
                <p:cNvPr id="133" name="Oval 132">
                  <a:extLst>
                    <a:ext uri="{FF2B5EF4-FFF2-40B4-BE49-F238E27FC236}">
                      <a16:creationId xmlns:a16="http://schemas.microsoft.com/office/drawing/2014/main" id="{DB3E5CA8-7785-579D-9F9C-DE6678A5C219}"/>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34" name="Oval 133">
                  <a:extLst>
                    <a:ext uri="{FF2B5EF4-FFF2-40B4-BE49-F238E27FC236}">
                      <a16:creationId xmlns:a16="http://schemas.microsoft.com/office/drawing/2014/main" id="{E7206BB6-16A6-FC55-6BC2-BD8583FB012B}"/>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6" name="Group 105">
                <a:extLst>
                  <a:ext uri="{FF2B5EF4-FFF2-40B4-BE49-F238E27FC236}">
                    <a16:creationId xmlns:a16="http://schemas.microsoft.com/office/drawing/2014/main" id="{E0BBC661-3EB0-1227-C81D-362A7A62130C}"/>
                  </a:ext>
                </a:extLst>
              </p:cNvPr>
              <p:cNvGrpSpPr/>
              <p:nvPr/>
            </p:nvGrpSpPr>
            <p:grpSpPr>
              <a:xfrm>
                <a:off x="3544072" y="1526239"/>
                <a:ext cx="129334" cy="125532"/>
                <a:chOff x="2527958" y="3187145"/>
                <a:chExt cx="185455" cy="191452"/>
              </a:xfrm>
            </p:grpSpPr>
            <p:sp>
              <p:nvSpPr>
                <p:cNvPr id="131" name="Oval 130">
                  <a:extLst>
                    <a:ext uri="{FF2B5EF4-FFF2-40B4-BE49-F238E27FC236}">
                      <a16:creationId xmlns:a16="http://schemas.microsoft.com/office/drawing/2014/main" id="{018D105E-8464-C57A-8B07-6E74F7B145F2}"/>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32" name="Oval 131">
                  <a:extLst>
                    <a:ext uri="{FF2B5EF4-FFF2-40B4-BE49-F238E27FC236}">
                      <a16:creationId xmlns:a16="http://schemas.microsoft.com/office/drawing/2014/main" id="{07C1F5AB-858D-D5E2-251C-9303C0BEC2A1}"/>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7" name="Group 106">
                <a:extLst>
                  <a:ext uri="{FF2B5EF4-FFF2-40B4-BE49-F238E27FC236}">
                    <a16:creationId xmlns:a16="http://schemas.microsoft.com/office/drawing/2014/main" id="{585EEF40-9B20-470F-6178-BE50ABCEA2A7}"/>
                  </a:ext>
                </a:extLst>
              </p:cNvPr>
              <p:cNvGrpSpPr/>
              <p:nvPr/>
            </p:nvGrpSpPr>
            <p:grpSpPr>
              <a:xfrm>
                <a:off x="3951581" y="1508368"/>
                <a:ext cx="129334" cy="125532"/>
                <a:chOff x="2527958" y="3187145"/>
                <a:chExt cx="185455" cy="191452"/>
              </a:xfrm>
            </p:grpSpPr>
            <p:sp>
              <p:nvSpPr>
                <p:cNvPr id="129" name="Oval 128">
                  <a:extLst>
                    <a:ext uri="{FF2B5EF4-FFF2-40B4-BE49-F238E27FC236}">
                      <a16:creationId xmlns:a16="http://schemas.microsoft.com/office/drawing/2014/main" id="{C87B8DCA-1863-5D9F-29BD-5FF24300145A}"/>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30" name="Oval 129">
                  <a:extLst>
                    <a:ext uri="{FF2B5EF4-FFF2-40B4-BE49-F238E27FC236}">
                      <a16:creationId xmlns:a16="http://schemas.microsoft.com/office/drawing/2014/main" id="{A28F478F-3D2E-9DE0-8E38-77E57D14BBD3}"/>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8" name="Group 107">
                <a:extLst>
                  <a:ext uri="{FF2B5EF4-FFF2-40B4-BE49-F238E27FC236}">
                    <a16:creationId xmlns:a16="http://schemas.microsoft.com/office/drawing/2014/main" id="{4F80DBCE-C287-823F-73B7-92B453AE462D}"/>
                  </a:ext>
                </a:extLst>
              </p:cNvPr>
              <p:cNvGrpSpPr/>
              <p:nvPr/>
            </p:nvGrpSpPr>
            <p:grpSpPr>
              <a:xfrm>
                <a:off x="3106498" y="1522222"/>
                <a:ext cx="129334" cy="125532"/>
                <a:chOff x="2527958" y="3187145"/>
                <a:chExt cx="185455" cy="191452"/>
              </a:xfrm>
            </p:grpSpPr>
            <p:sp>
              <p:nvSpPr>
                <p:cNvPr id="127" name="Oval 126">
                  <a:extLst>
                    <a:ext uri="{FF2B5EF4-FFF2-40B4-BE49-F238E27FC236}">
                      <a16:creationId xmlns:a16="http://schemas.microsoft.com/office/drawing/2014/main" id="{CF0CBD9B-4067-C809-82B0-47B8F3C4858A}"/>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28" name="Oval 127">
                  <a:extLst>
                    <a:ext uri="{FF2B5EF4-FFF2-40B4-BE49-F238E27FC236}">
                      <a16:creationId xmlns:a16="http://schemas.microsoft.com/office/drawing/2014/main" id="{8D000A35-2912-3273-2558-FEDEE3C72209}"/>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09" name="Group 108">
                <a:extLst>
                  <a:ext uri="{FF2B5EF4-FFF2-40B4-BE49-F238E27FC236}">
                    <a16:creationId xmlns:a16="http://schemas.microsoft.com/office/drawing/2014/main" id="{DA42B282-6E27-215D-4FB0-756136118C8E}"/>
                  </a:ext>
                </a:extLst>
              </p:cNvPr>
              <p:cNvGrpSpPr/>
              <p:nvPr/>
            </p:nvGrpSpPr>
            <p:grpSpPr>
              <a:xfrm>
                <a:off x="2948855" y="1667115"/>
                <a:ext cx="129334" cy="125532"/>
                <a:chOff x="2527958" y="3187145"/>
                <a:chExt cx="185455" cy="191452"/>
              </a:xfrm>
            </p:grpSpPr>
            <p:sp>
              <p:nvSpPr>
                <p:cNvPr id="125" name="Oval 124">
                  <a:extLst>
                    <a:ext uri="{FF2B5EF4-FFF2-40B4-BE49-F238E27FC236}">
                      <a16:creationId xmlns:a16="http://schemas.microsoft.com/office/drawing/2014/main" id="{A38729CD-6144-5A48-A450-FA035CABCCB6}"/>
                    </a:ext>
                  </a:extLst>
                </p:cNvPr>
                <p:cNvSpPr/>
                <p:nvPr/>
              </p:nvSpPr>
              <p:spPr>
                <a:xfrm>
                  <a:off x="2527958" y="3187145"/>
                  <a:ext cx="185455" cy="191452"/>
                </a:xfrm>
                <a:prstGeom prst="ellipse">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26" name="Oval 125">
                  <a:extLst>
                    <a:ext uri="{FF2B5EF4-FFF2-40B4-BE49-F238E27FC236}">
                      <a16:creationId xmlns:a16="http://schemas.microsoft.com/office/drawing/2014/main" id="{AE4EB7EA-AF47-D356-7457-2DF9EC87FB32}"/>
                    </a:ext>
                  </a:extLst>
                </p:cNvPr>
                <p:cNvSpPr/>
                <p:nvPr/>
              </p:nvSpPr>
              <p:spPr>
                <a:xfrm>
                  <a:off x="2585886" y="3259721"/>
                  <a:ext cx="78399" cy="86864"/>
                </a:xfrm>
                <a:prstGeom prst="ellipse">
                  <a:avLst/>
                </a:prstGeom>
                <a:solidFill>
                  <a:srgbClr val="FF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grpSp>
            <p:nvGrpSpPr>
              <p:cNvPr id="110" name="Group 109">
                <a:extLst>
                  <a:ext uri="{FF2B5EF4-FFF2-40B4-BE49-F238E27FC236}">
                    <a16:creationId xmlns:a16="http://schemas.microsoft.com/office/drawing/2014/main" id="{02B18AD5-BFA9-DB6B-14D3-1FB3ECAF83FA}"/>
                  </a:ext>
                </a:extLst>
              </p:cNvPr>
              <p:cNvGrpSpPr/>
              <p:nvPr/>
            </p:nvGrpSpPr>
            <p:grpSpPr>
              <a:xfrm>
                <a:off x="3404647" y="1684373"/>
                <a:ext cx="97130" cy="103660"/>
                <a:chOff x="2527958" y="3187145"/>
                <a:chExt cx="185455" cy="191452"/>
              </a:xfrm>
              <a:solidFill>
                <a:srgbClr val="CCCCFF"/>
              </a:solidFill>
            </p:grpSpPr>
            <p:sp>
              <p:nvSpPr>
                <p:cNvPr id="123" name="Oval 122">
                  <a:extLst>
                    <a:ext uri="{FF2B5EF4-FFF2-40B4-BE49-F238E27FC236}">
                      <a16:creationId xmlns:a16="http://schemas.microsoft.com/office/drawing/2014/main" id="{9EEE9064-A4B8-CE47-3ADB-5381C7BB0F6E}"/>
                    </a:ext>
                  </a:extLst>
                </p:cNvPr>
                <p:cNvSpPr/>
                <p:nvPr/>
              </p:nvSpPr>
              <p:spPr>
                <a:xfrm>
                  <a:off x="2527958" y="3187145"/>
                  <a:ext cx="185455" cy="191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24" name="Oval 123">
                  <a:extLst>
                    <a:ext uri="{FF2B5EF4-FFF2-40B4-BE49-F238E27FC236}">
                      <a16:creationId xmlns:a16="http://schemas.microsoft.com/office/drawing/2014/main" id="{8F75C978-E4E0-8A4B-C457-BC396D387595}"/>
                    </a:ext>
                  </a:extLst>
                </p:cNvPr>
                <p:cNvSpPr/>
                <p:nvPr/>
              </p:nvSpPr>
              <p:spPr>
                <a:xfrm>
                  <a:off x="2585886" y="3259721"/>
                  <a:ext cx="78399" cy="86864"/>
                </a:xfrm>
                <a:prstGeom prst="ellipse">
                  <a:avLst/>
                </a:prstGeom>
                <a:solidFill>
                  <a:srgbClr val="9F9FFF"/>
                </a:solidFill>
                <a:ln>
                  <a:solidFill>
                    <a:srgbClr val="B28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grpSp>
          <p:sp>
            <p:nvSpPr>
              <p:cNvPr id="111" name="Rectangle 110">
                <a:extLst>
                  <a:ext uri="{FF2B5EF4-FFF2-40B4-BE49-F238E27FC236}">
                    <a16:creationId xmlns:a16="http://schemas.microsoft.com/office/drawing/2014/main" id="{77D2DDB6-C96E-23A1-0950-8C389F4E0496}"/>
                  </a:ext>
                </a:extLst>
              </p:cNvPr>
              <p:cNvSpPr/>
              <p:nvPr/>
            </p:nvSpPr>
            <p:spPr>
              <a:xfrm>
                <a:off x="2809160" y="3935619"/>
                <a:ext cx="95072" cy="5787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2" name="Rectangle 111">
                <a:extLst>
                  <a:ext uri="{FF2B5EF4-FFF2-40B4-BE49-F238E27FC236}">
                    <a16:creationId xmlns:a16="http://schemas.microsoft.com/office/drawing/2014/main" id="{F4063CFF-DDE0-3F20-0A07-13F0DD0402B6}"/>
                  </a:ext>
                </a:extLst>
              </p:cNvPr>
              <p:cNvSpPr/>
              <p:nvPr/>
            </p:nvSpPr>
            <p:spPr>
              <a:xfrm rot="5400000">
                <a:off x="3599647" y="4796551"/>
                <a:ext cx="95072" cy="5787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3" name="Rectangle 112">
                <a:extLst>
                  <a:ext uri="{FF2B5EF4-FFF2-40B4-BE49-F238E27FC236}">
                    <a16:creationId xmlns:a16="http://schemas.microsoft.com/office/drawing/2014/main" id="{4FF48C79-5975-6187-C800-4837E0E3FD38}"/>
                  </a:ext>
                </a:extLst>
              </p:cNvPr>
              <p:cNvSpPr/>
              <p:nvPr/>
            </p:nvSpPr>
            <p:spPr>
              <a:xfrm>
                <a:off x="1582675" y="5133479"/>
                <a:ext cx="578784" cy="1954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4" name="TextBox 113">
                <a:extLst>
                  <a:ext uri="{FF2B5EF4-FFF2-40B4-BE49-F238E27FC236}">
                    <a16:creationId xmlns:a16="http://schemas.microsoft.com/office/drawing/2014/main" id="{BDFD4B28-860C-EEE7-5C70-E6DCD5C0DA3B}"/>
                  </a:ext>
                </a:extLst>
              </p:cNvPr>
              <p:cNvSpPr txBox="1"/>
              <p:nvPr/>
            </p:nvSpPr>
            <p:spPr>
              <a:xfrm>
                <a:off x="1603887" y="5044606"/>
                <a:ext cx="680956" cy="389970"/>
              </a:xfrm>
              <a:prstGeom prst="rect">
                <a:avLst/>
              </a:prstGeom>
              <a:noFill/>
            </p:spPr>
            <p:txBody>
              <a:bodyPr wrap="square" rtlCol="0">
                <a:spAutoFit/>
              </a:bodyPr>
              <a:lstStyle/>
              <a:p>
                <a:r>
                  <a:rPr lang="en-US" sz="2100" dirty="0">
                    <a:latin typeface="Arial" panose="020B0604020202020204" pitchFamily="34" charset="0"/>
                    <a:cs typeface="Arial" panose="020B0604020202020204" pitchFamily="34" charset="0"/>
                  </a:rPr>
                  <a:t>Ag</a:t>
                </a:r>
              </a:p>
            </p:txBody>
          </p:sp>
          <p:pic>
            <p:nvPicPr>
              <p:cNvPr id="115" name="Picture 2">
                <a:extLst>
                  <a:ext uri="{FF2B5EF4-FFF2-40B4-BE49-F238E27FC236}">
                    <a16:creationId xmlns:a16="http://schemas.microsoft.com/office/drawing/2014/main" id="{3C18587E-C254-3855-4C61-CB5B80DF991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55163" b="5362"/>
              <a:stretch/>
            </p:blipFill>
            <p:spPr bwMode="auto">
              <a:xfrm>
                <a:off x="2861500" y="3643260"/>
                <a:ext cx="1440664" cy="1466844"/>
              </a:xfrm>
              <a:prstGeom prst="rect">
                <a:avLst/>
              </a:prstGeom>
              <a:noFill/>
              <a:extLst>
                <a:ext uri="{909E8E84-426E-40DD-AFC4-6F175D3DCCD1}">
                  <a14:hiddenFill xmlns:a14="http://schemas.microsoft.com/office/drawing/2010/main">
                    <a:solidFill>
                      <a:srgbClr val="FFFFFF"/>
                    </a:solidFill>
                  </a14:hiddenFill>
                </a:ext>
              </a:extLst>
            </p:spPr>
          </p:pic>
          <p:cxnSp>
            <p:nvCxnSpPr>
              <p:cNvPr id="116" name="Straight Connector 115">
                <a:extLst>
                  <a:ext uri="{FF2B5EF4-FFF2-40B4-BE49-F238E27FC236}">
                    <a16:creationId xmlns:a16="http://schemas.microsoft.com/office/drawing/2014/main" id="{2D0BF84C-5DBA-C0F5-63AB-D257E3EE69D9}"/>
                  </a:ext>
                </a:extLst>
              </p:cNvPr>
              <p:cNvCxnSpPr>
                <a:cxnSpLocks/>
              </p:cNvCxnSpPr>
              <p:nvPr/>
            </p:nvCxnSpPr>
            <p:spPr>
              <a:xfrm flipV="1">
                <a:off x="3272795" y="3718441"/>
                <a:ext cx="409622" cy="10134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DBF4111E-E05D-4B2B-E9A5-2480FDC3032E}"/>
                  </a:ext>
                </a:extLst>
              </p:cNvPr>
              <p:cNvCxnSpPr>
                <a:cxnSpLocks/>
              </p:cNvCxnSpPr>
              <p:nvPr/>
            </p:nvCxnSpPr>
            <p:spPr>
              <a:xfrm flipV="1">
                <a:off x="3272795" y="4223936"/>
                <a:ext cx="1025758" cy="50796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E2F230FA-E583-6B21-E39D-372B3208760E}"/>
                  </a:ext>
                </a:extLst>
              </p:cNvPr>
              <p:cNvCxnSpPr/>
              <p:nvPr/>
            </p:nvCxnSpPr>
            <p:spPr>
              <a:xfrm>
                <a:off x="3053936" y="4731899"/>
                <a:ext cx="24533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40CB2B8A-9DAA-AA25-C908-DD47494FD25B}"/>
                  </a:ext>
                </a:extLst>
              </p:cNvPr>
              <p:cNvCxnSpPr>
                <a:cxnSpLocks/>
              </p:cNvCxnSpPr>
              <p:nvPr/>
            </p:nvCxnSpPr>
            <p:spPr>
              <a:xfrm>
                <a:off x="3280648" y="4731899"/>
                <a:ext cx="44429" cy="24027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0" name="TextBox 119">
                <a:extLst>
                  <a:ext uri="{FF2B5EF4-FFF2-40B4-BE49-F238E27FC236}">
                    <a16:creationId xmlns:a16="http://schemas.microsoft.com/office/drawing/2014/main" id="{4B91A000-6EF0-7005-A7E0-D8F45F0F0DB0}"/>
                  </a:ext>
                </a:extLst>
              </p:cNvPr>
              <p:cNvSpPr txBox="1"/>
              <p:nvPr/>
            </p:nvSpPr>
            <p:spPr>
              <a:xfrm>
                <a:off x="2483245" y="5074335"/>
                <a:ext cx="2368359" cy="1197764"/>
              </a:xfrm>
              <a:prstGeom prst="rect">
                <a:avLst/>
              </a:prstGeom>
              <a:solidFill>
                <a:schemeClr val="bg1"/>
              </a:solidFill>
            </p:spPr>
            <p:txBody>
              <a:bodyPr wrap="square" rtlCol="0">
                <a:spAutoFit/>
              </a:bodyPr>
              <a:lstStyle/>
              <a:p>
                <a:pPr algn="ctr"/>
                <a:r>
                  <a:rPr lang="en-US" sz="2000" dirty="0">
                    <a:latin typeface="Arial" panose="020B0604020202020204" pitchFamily="34" charset="0"/>
                    <a:ea typeface="Tahoma" panose="020B0604030504040204" pitchFamily="34" charset="0"/>
                    <a:cs typeface="Arial" panose="020B0604020202020204" pitchFamily="34" charset="0"/>
                  </a:rPr>
                  <a:t>Record surface expression to deconvolute specificity</a:t>
                </a:r>
              </a:p>
            </p:txBody>
          </p:sp>
          <p:sp>
            <p:nvSpPr>
              <p:cNvPr id="121" name="TextBox 120">
                <a:extLst>
                  <a:ext uri="{FF2B5EF4-FFF2-40B4-BE49-F238E27FC236}">
                    <a16:creationId xmlns:a16="http://schemas.microsoft.com/office/drawing/2014/main" id="{FC34F4B1-C1BC-E6AE-A765-72BA11322D76}"/>
                  </a:ext>
                </a:extLst>
              </p:cNvPr>
              <p:cNvSpPr txBox="1"/>
              <p:nvPr/>
            </p:nvSpPr>
            <p:spPr>
              <a:xfrm>
                <a:off x="4913789" y="5126726"/>
                <a:ext cx="3210853" cy="640664"/>
              </a:xfrm>
              <a:prstGeom prst="rect">
                <a:avLst/>
              </a:prstGeom>
              <a:solidFill>
                <a:schemeClr val="bg1"/>
              </a:solidFill>
            </p:spPr>
            <p:txBody>
              <a:bodyPr wrap="square" rtlCol="0">
                <a:spAutoFit/>
              </a:bodyPr>
              <a:lstStyle/>
              <a:p>
                <a:pPr algn="ctr"/>
                <a:r>
                  <a:rPr lang="en-US" sz="2000" dirty="0">
                    <a:latin typeface="Arial" panose="020B0604020202020204" pitchFamily="34" charset="0"/>
                    <a:cs typeface="Arial" panose="020B0604020202020204" pitchFamily="34" charset="0"/>
                  </a:rPr>
                  <a:t>Treg/Th transcript </a:t>
                </a:r>
              </a:p>
              <a:p>
                <a:pPr algn="ctr"/>
                <a:r>
                  <a:rPr lang="en-US" sz="2000" dirty="0">
                    <a:latin typeface="Arial" panose="020B0604020202020204" pitchFamily="34" charset="0"/>
                    <a:cs typeface="Arial" panose="020B0604020202020204" pitchFamily="34" charset="0"/>
                  </a:rPr>
                  <a:t>signature</a:t>
                </a:r>
              </a:p>
            </p:txBody>
          </p:sp>
          <p:pic>
            <p:nvPicPr>
              <p:cNvPr id="122" name="Picture 121">
                <a:extLst>
                  <a:ext uri="{FF2B5EF4-FFF2-40B4-BE49-F238E27FC236}">
                    <a16:creationId xmlns:a16="http://schemas.microsoft.com/office/drawing/2014/main" id="{79D969CA-8A6E-BC57-B8F3-AD746E7F2C70}"/>
                  </a:ext>
                </a:extLst>
              </p:cNvPr>
              <p:cNvPicPr>
                <a:picLocks noChangeAspect="1"/>
              </p:cNvPicPr>
              <p:nvPr/>
            </p:nvPicPr>
            <p:blipFill>
              <a:blip r:embed="rId11"/>
              <a:stretch>
                <a:fillRect/>
              </a:stretch>
            </p:blipFill>
            <p:spPr>
              <a:xfrm>
                <a:off x="5375046" y="3503467"/>
                <a:ext cx="2288342" cy="1657831"/>
              </a:xfrm>
              <a:prstGeom prst="rect">
                <a:avLst/>
              </a:prstGeom>
            </p:spPr>
          </p:pic>
        </p:grpSp>
        <p:sp>
          <p:nvSpPr>
            <p:cNvPr id="213" name="Rectangle 212">
              <a:extLst>
                <a:ext uri="{FF2B5EF4-FFF2-40B4-BE49-F238E27FC236}">
                  <a16:creationId xmlns:a16="http://schemas.microsoft.com/office/drawing/2014/main" id="{92E6C122-8CA6-CF26-B190-A8715BCEB87B}"/>
                </a:ext>
              </a:extLst>
            </p:cNvPr>
            <p:cNvSpPr/>
            <p:nvPr/>
          </p:nvSpPr>
          <p:spPr>
            <a:xfrm>
              <a:off x="18981108" y="14775052"/>
              <a:ext cx="468254" cy="52362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21F5B53B-2304-2533-548F-1826FA8E242D}"/>
              </a:ext>
            </a:extLst>
          </p:cNvPr>
          <p:cNvSpPr txBox="1"/>
          <p:nvPr/>
        </p:nvSpPr>
        <p:spPr>
          <a:xfrm>
            <a:off x="19304346" y="4785933"/>
            <a:ext cx="4671826" cy="408702"/>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A. Study donors</a:t>
            </a:r>
          </a:p>
        </p:txBody>
      </p:sp>
      <p:graphicFrame>
        <p:nvGraphicFramePr>
          <p:cNvPr id="8" name="Table 7">
            <a:extLst>
              <a:ext uri="{FF2B5EF4-FFF2-40B4-BE49-F238E27FC236}">
                <a16:creationId xmlns:a16="http://schemas.microsoft.com/office/drawing/2014/main" id="{5B37BD3A-AE05-ACC1-83BD-2263007D61BD}"/>
              </a:ext>
            </a:extLst>
          </p:cNvPr>
          <p:cNvGraphicFramePr>
            <a:graphicFrameLocks noGrp="1"/>
          </p:cNvGraphicFramePr>
          <p:nvPr>
            <p:extLst>
              <p:ext uri="{D42A27DB-BD31-4B8C-83A1-F6EECF244321}">
                <p14:modId xmlns:p14="http://schemas.microsoft.com/office/powerpoint/2010/main" val="3825889601"/>
              </p:ext>
            </p:extLst>
          </p:nvPr>
        </p:nvGraphicFramePr>
        <p:xfrm>
          <a:off x="19529873" y="5311714"/>
          <a:ext cx="9296689" cy="1352051"/>
        </p:xfrm>
        <a:graphic>
          <a:graphicData uri="http://schemas.openxmlformats.org/drawingml/2006/table">
            <a:tbl>
              <a:tblPr/>
              <a:tblGrid>
                <a:gridCol w="1197466">
                  <a:extLst>
                    <a:ext uri="{9D8B030D-6E8A-4147-A177-3AD203B41FA5}">
                      <a16:colId xmlns:a16="http://schemas.microsoft.com/office/drawing/2014/main" val="1650152119"/>
                    </a:ext>
                  </a:extLst>
                </a:gridCol>
                <a:gridCol w="1524047">
                  <a:extLst>
                    <a:ext uri="{9D8B030D-6E8A-4147-A177-3AD203B41FA5}">
                      <a16:colId xmlns:a16="http://schemas.microsoft.com/office/drawing/2014/main" val="2495227732"/>
                    </a:ext>
                  </a:extLst>
                </a:gridCol>
                <a:gridCol w="1045061">
                  <a:extLst>
                    <a:ext uri="{9D8B030D-6E8A-4147-A177-3AD203B41FA5}">
                      <a16:colId xmlns:a16="http://schemas.microsoft.com/office/drawing/2014/main" val="2323415116"/>
                    </a:ext>
                  </a:extLst>
                </a:gridCol>
                <a:gridCol w="2111894">
                  <a:extLst>
                    <a:ext uri="{9D8B030D-6E8A-4147-A177-3AD203B41FA5}">
                      <a16:colId xmlns:a16="http://schemas.microsoft.com/office/drawing/2014/main" val="1730493210"/>
                    </a:ext>
                  </a:extLst>
                </a:gridCol>
                <a:gridCol w="1872401">
                  <a:extLst>
                    <a:ext uri="{9D8B030D-6E8A-4147-A177-3AD203B41FA5}">
                      <a16:colId xmlns:a16="http://schemas.microsoft.com/office/drawing/2014/main" val="2055926443"/>
                    </a:ext>
                  </a:extLst>
                </a:gridCol>
                <a:gridCol w="1545820">
                  <a:extLst>
                    <a:ext uri="{9D8B030D-6E8A-4147-A177-3AD203B41FA5}">
                      <a16:colId xmlns:a16="http://schemas.microsoft.com/office/drawing/2014/main" val="2446141458"/>
                    </a:ext>
                  </a:extLst>
                </a:gridCol>
              </a:tblGrid>
              <a:tr h="671427">
                <a:tc>
                  <a:txBody>
                    <a:bodyPr/>
                    <a:lstStyle/>
                    <a:p>
                      <a:pPr algn="ctr" fontAlgn="ctr"/>
                      <a:r>
                        <a:rPr lang="en-US" sz="1800" b="0" i="0" u="none" strike="noStrike">
                          <a:solidFill>
                            <a:srgbClr val="000000"/>
                          </a:solidFill>
                          <a:effectLst/>
                          <a:latin typeface="Arial" panose="020B0604020202020204" pitchFamily="34" charset="0"/>
                        </a:rPr>
                        <a:t>Group</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E0FE"/>
                    </a:solidFill>
                  </a:tcPr>
                </a:tc>
                <a:tc>
                  <a:txBody>
                    <a:bodyPr/>
                    <a:lstStyle/>
                    <a:p>
                      <a:pPr algn="ctr" fontAlgn="ctr"/>
                      <a:r>
                        <a:rPr lang="en-US" sz="1800" b="0" i="0" u="none" strike="noStrike">
                          <a:solidFill>
                            <a:srgbClr val="000000"/>
                          </a:solidFill>
                          <a:effectLst/>
                          <a:latin typeface="Arial" panose="020B0604020202020204" pitchFamily="34" charset="0"/>
                        </a:rPr>
                        <a:t>No. subjects</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E0FE"/>
                    </a:solidFill>
                  </a:tcPr>
                </a:tc>
                <a:tc>
                  <a:txBody>
                    <a:bodyPr/>
                    <a:lstStyle/>
                    <a:p>
                      <a:pPr algn="ctr" fontAlgn="ctr"/>
                      <a:r>
                        <a:rPr lang="en-US" sz="1800" b="0" i="0" u="none" strike="noStrike">
                          <a:solidFill>
                            <a:srgbClr val="000000"/>
                          </a:solidFill>
                          <a:effectLst/>
                          <a:latin typeface="Arial" panose="020B0604020202020204" pitchFamily="34" charset="0"/>
                        </a:rPr>
                        <a:t>M:F</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E0FE"/>
                    </a:solidFill>
                  </a:tcPr>
                </a:tc>
                <a:tc>
                  <a:txBody>
                    <a:bodyPr/>
                    <a:lstStyle/>
                    <a:p>
                      <a:pPr algn="ctr" fontAlgn="ctr"/>
                      <a:r>
                        <a:rPr lang="en-US" sz="1800" b="0" i="0" u="none" strike="noStrike" dirty="0">
                          <a:solidFill>
                            <a:srgbClr val="000000"/>
                          </a:solidFill>
                          <a:effectLst/>
                          <a:latin typeface="Arial" panose="020B0604020202020204" pitchFamily="34" charset="0"/>
                        </a:rPr>
                        <a:t>Age       </a:t>
                      </a:r>
                    </a:p>
                    <a:p>
                      <a:pPr algn="ctr" fontAlgn="ctr"/>
                      <a:r>
                        <a:rPr lang="en-US" sz="1800" b="0" i="0" u="none" strike="noStrike" dirty="0">
                          <a:solidFill>
                            <a:srgbClr val="000000"/>
                          </a:solidFill>
                          <a:effectLst/>
                          <a:latin typeface="Arial" panose="020B0604020202020204" pitchFamily="34" charset="0"/>
                        </a:rPr>
                        <a:t>(median, range)</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E0FE"/>
                    </a:solidFill>
                  </a:tcPr>
                </a:tc>
                <a:tc>
                  <a:txBody>
                    <a:bodyPr/>
                    <a:lstStyle/>
                    <a:p>
                      <a:pPr algn="ctr" fontAlgn="ctr"/>
                      <a:r>
                        <a:rPr lang="en-US" sz="1800" b="0" i="0" u="none" strike="noStrike">
                          <a:solidFill>
                            <a:srgbClr val="000000"/>
                          </a:solidFill>
                          <a:effectLst/>
                          <a:latin typeface="Arial" panose="020B0604020202020204" pitchFamily="34" charset="0"/>
                        </a:rPr>
                        <a:t>Disease duration (median, range)</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E0FE"/>
                    </a:solidFill>
                  </a:tcPr>
                </a:tc>
                <a:tc>
                  <a:txBody>
                    <a:bodyPr/>
                    <a:lstStyle/>
                    <a:p>
                      <a:pPr algn="ctr" fontAlgn="ctr"/>
                      <a:r>
                        <a:rPr lang="en-US" sz="1800" b="0" i="0" u="none" strike="noStrike" dirty="0">
                          <a:solidFill>
                            <a:srgbClr val="000000"/>
                          </a:solidFill>
                          <a:effectLst/>
                          <a:latin typeface="Arial" panose="020B0604020202020204" pitchFamily="34" charset="0"/>
                        </a:rPr>
                        <a:t>HLA class II</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E0FE"/>
                    </a:solidFill>
                  </a:tcPr>
                </a:tc>
                <a:extLst>
                  <a:ext uri="{0D108BD9-81ED-4DB2-BD59-A6C34878D82A}">
                    <a16:rowId xmlns:a16="http://schemas.microsoft.com/office/drawing/2014/main" val="2030809317"/>
                  </a:ext>
                </a:extLst>
              </a:tr>
              <a:tr h="340312">
                <a:tc>
                  <a:txBody>
                    <a:bodyPr/>
                    <a:lstStyle/>
                    <a:p>
                      <a:pPr algn="ctr" fontAlgn="b"/>
                      <a:r>
                        <a:rPr lang="en-US" sz="1800" b="0" i="0" u="none" strike="noStrike" dirty="0">
                          <a:solidFill>
                            <a:srgbClr val="000000"/>
                          </a:solidFill>
                          <a:effectLst/>
                          <a:latin typeface="Arial" panose="020B0604020202020204" pitchFamily="34" charset="0"/>
                        </a:rPr>
                        <a:t>T1D</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1800" b="0" i="0" u="none" strike="noStrike" dirty="0">
                          <a:solidFill>
                            <a:srgbClr val="000000"/>
                          </a:solidFill>
                          <a:effectLst/>
                          <a:latin typeface="Arial" panose="020B0604020202020204" pitchFamily="34" charset="0"/>
                        </a:rPr>
                        <a:t>11</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1800" b="0" i="0" u="none" strike="noStrike">
                          <a:solidFill>
                            <a:srgbClr val="000000"/>
                          </a:solidFill>
                          <a:effectLst/>
                          <a:latin typeface="Arial" panose="020B0604020202020204" pitchFamily="34" charset="0"/>
                        </a:rPr>
                        <a:t>2 : 9</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1800" b="0" i="0" u="none" strike="noStrike">
                          <a:solidFill>
                            <a:srgbClr val="000000"/>
                          </a:solidFill>
                          <a:effectLst/>
                          <a:latin typeface="Arial" panose="020B0604020202020204" pitchFamily="34" charset="0"/>
                        </a:rPr>
                        <a:t>37y (30-69)</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1800" b="0" i="0" u="none" strike="noStrike">
                          <a:solidFill>
                            <a:srgbClr val="000000"/>
                          </a:solidFill>
                          <a:effectLst/>
                          <a:latin typeface="Arial" panose="020B0604020202020204" pitchFamily="34" charset="0"/>
                        </a:rPr>
                        <a:t>12.5y (7.4-52.4)</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1800" b="0" i="0" u="none" strike="noStrike">
                          <a:solidFill>
                            <a:srgbClr val="000000"/>
                          </a:solidFill>
                          <a:effectLst/>
                          <a:latin typeface="Arial" panose="020B0604020202020204" pitchFamily="34" charset="0"/>
                        </a:rPr>
                        <a:t>DRB1*0401</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464171216"/>
                  </a:ext>
                </a:extLst>
              </a:tr>
              <a:tr h="340312">
                <a:tc>
                  <a:txBody>
                    <a:bodyPr/>
                    <a:lstStyle/>
                    <a:p>
                      <a:pPr algn="ctr" fontAlgn="b"/>
                      <a:r>
                        <a:rPr lang="en-US" sz="1800" b="0" i="0" u="none" strike="noStrike" dirty="0">
                          <a:solidFill>
                            <a:srgbClr val="000000"/>
                          </a:solidFill>
                          <a:effectLst/>
                          <a:latin typeface="Arial" panose="020B0604020202020204" pitchFamily="34" charset="0"/>
                        </a:rPr>
                        <a:t>Control</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effectLst/>
                          <a:latin typeface="Arial" panose="020B0604020202020204" pitchFamily="34" charset="0"/>
                        </a:rPr>
                        <a:t>10</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Arial" panose="020B0604020202020204" pitchFamily="34" charset="0"/>
                        </a:rPr>
                        <a:t>2 : 8</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effectLst/>
                          <a:latin typeface="Arial" panose="020B0604020202020204" pitchFamily="34" charset="0"/>
                        </a:rPr>
                        <a:t>36.5y (26-78)</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effectLst/>
                          <a:latin typeface="Arial" panose="020B0604020202020204" pitchFamily="34" charset="0"/>
                        </a:rPr>
                        <a:t>--</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effectLst/>
                          <a:latin typeface="Arial" panose="020B0604020202020204" pitchFamily="34" charset="0"/>
                        </a:rPr>
                        <a:t>DRB1*0401</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5599261"/>
                  </a:ext>
                </a:extLst>
              </a:tr>
            </a:tbl>
          </a:graphicData>
        </a:graphic>
      </p:graphicFrame>
      <p:grpSp>
        <p:nvGrpSpPr>
          <p:cNvPr id="297" name="Group 296">
            <a:extLst>
              <a:ext uri="{FF2B5EF4-FFF2-40B4-BE49-F238E27FC236}">
                <a16:creationId xmlns:a16="http://schemas.microsoft.com/office/drawing/2014/main" id="{D1F7185B-7A8F-2D12-BD4A-363FA068876A}"/>
              </a:ext>
            </a:extLst>
          </p:cNvPr>
          <p:cNvGrpSpPr/>
          <p:nvPr/>
        </p:nvGrpSpPr>
        <p:grpSpPr>
          <a:xfrm>
            <a:off x="820704" y="10987284"/>
            <a:ext cx="17239103" cy="5408332"/>
            <a:chOff x="820704" y="10939158"/>
            <a:chExt cx="17239103" cy="5408332"/>
          </a:xfrm>
        </p:grpSpPr>
        <p:sp>
          <p:nvSpPr>
            <p:cNvPr id="29" name="TextBox 28">
              <a:extLst>
                <a:ext uri="{FF2B5EF4-FFF2-40B4-BE49-F238E27FC236}">
                  <a16:creationId xmlns:a16="http://schemas.microsoft.com/office/drawing/2014/main" id="{D8871E41-91BB-FEFC-3414-40B8C5798B84}"/>
                </a:ext>
              </a:extLst>
            </p:cNvPr>
            <p:cNvSpPr txBox="1"/>
            <p:nvPr/>
          </p:nvSpPr>
          <p:spPr>
            <a:xfrm>
              <a:off x="1479442" y="11669511"/>
              <a:ext cx="7569308" cy="646331"/>
            </a:xfrm>
            <a:prstGeom prst="rect">
              <a:avLst/>
            </a:prstGeom>
            <a:noFill/>
          </p:spPr>
          <p:txBody>
            <a:bodyPr wrap="square" rtlCol="0">
              <a:spAutoFit/>
            </a:bodyPr>
            <a:lstStyle/>
            <a:p>
              <a:pPr marL="372550" indent="-372550">
                <a:buFont typeface="+mj-lt"/>
                <a:buAutoNum type="alphaUcPeriod"/>
              </a:pPr>
              <a:r>
                <a:rPr lang="en-US" sz="1800" dirty="0">
                  <a:latin typeface="Arial" panose="020B0604020202020204" pitchFamily="34" charset="0"/>
                  <a:cs typeface="Arial" panose="020B0604020202020204" pitchFamily="34" charset="0"/>
                </a:rPr>
                <a:t> The frequency of islet autoreactive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and Treg cells does not differ between healthy controls and T1D donors.</a:t>
              </a:r>
            </a:p>
          </p:txBody>
        </p:sp>
        <p:sp>
          <p:nvSpPr>
            <p:cNvPr id="68" name="Title 4">
              <a:extLst>
                <a:ext uri="{FF2B5EF4-FFF2-40B4-BE49-F238E27FC236}">
                  <a16:creationId xmlns:a16="http://schemas.microsoft.com/office/drawing/2014/main" id="{0885C3DF-049B-6325-5EBD-15A2B7284593}"/>
                </a:ext>
              </a:extLst>
            </p:cNvPr>
            <p:cNvSpPr txBox="1">
              <a:spLocks/>
            </p:cNvSpPr>
            <p:nvPr/>
          </p:nvSpPr>
          <p:spPr>
            <a:xfrm>
              <a:off x="10213077" y="11517111"/>
              <a:ext cx="7604714" cy="934790"/>
            </a:xfrm>
            <a:prstGeom prst="rect">
              <a:avLst/>
            </a:prstGeom>
          </p:spPr>
          <p:txBody>
            <a:bodyPr vert="horz" lIns="74544" tIns="37272" rIns="74544" bIns="37272"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72550" indent="-372550" algn="l">
                <a:lnSpc>
                  <a:spcPct val="100000"/>
                </a:lnSpc>
                <a:buFont typeface="+mj-lt"/>
                <a:buAutoNum type="alphaUcPeriod" startAt="2"/>
              </a:pPr>
              <a:r>
                <a:rPr lang="en-US" sz="1800" dirty="0">
                  <a:latin typeface="Arial" panose="020B0604020202020204" pitchFamily="34" charset="0"/>
                  <a:cs typeface="Arial" panose="020B0604020202020204" pitchFamily="34" charset="0"/>
                </a:rPr>
                <a:t>The frequency of islet autoreactive T conventional cells is significantly higher than regulatory T cells in T1D donors but not controls and not for foreign ag reactive T cells.</a:t>
              </a:r>
            </a:p>
          </p:txBody>
        </p:sp>
        <p:sp>
          <p:nvSpPr>
            <p:cNvPr id="70" name="Rectangle 69">
              <a:extLst>
                <a:ext uri="{FF2B5EF4-FFF2-40B4-BE49-F238E27FC236}">
                  <a16:creationId xmlns:a16="http://schemas.microsoft.com/office/drawing/2014/main" id="{DF8EC405-FF5E-BDD5-C6A2-951557B1CDD1}"/>
                </a:ext>
              </a:extLst>
            </p:cNvPr>
            <p:cNvSpPr/>
            <p:nvPr/>
          </p:nvSpPr>
          <p:spPr>
            <a:xfrm>
              <a:off x="820704" y="11236012"/>
              <a:ext cx="17239103" cy="51036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776" dirty="0"/>
            </a:p>
          </p:txBody>
        </p:sp>
        <p:sp>
          <p:nvSpPr>
            <p:cNvPr id="26" name="TextBox 25">
              <a:extLst>
                <a:ext uri="{FF2B5EF4-FFF2-40B4-BE49-F238E27FC236}">
                  <a16:creationId xmlns:a16="http://schemas.microsoft.com/office/drawing/2014/main" id="{C3F7DE18-797B-C17D-95B3-A159CE5B03AD}"/>
                </a:ext>
              </a:extLst>
            </p:cNvPr>
            <p:cNvSpPr txBox="1"/>
            <p:nvPr/>
          </p:nvSpPr>
          <p:spPr>
            <a:xfrm>
              <a:off x="2228694" y="10939158"/>
              <a:ext cx="13740895" cy="553998"/>
            </a:xfrm>
            <a:prstGeom prst="rect">
              <a:avLst/>
            </a:prstGeom>
            <a:solidFill>
              <a:schemeClr val="bg1"/>
            </a:solidFill>
          </p:spPr>
          <p:txBody>
            <a:bodyPr wrap="square" rtlCol="0">
              <a:spAutoFit/>
            </a:bodyPr>
            <a:lstStyle/>
            <a:p>
              <a:pPr algn="ctr"/>
              <a:r>
                <a:rPr lang="en-US" sz="3000" b="1" dirty="0">
                  <a:solidFill>
                    <a:srgbClr val="08A0D6"/>
                  </a:solidFill>
                  <a:latin typeface="Arial" panose="020B0604020202020204" pitchFamily="34" charset="0"/>
                  <a:cs typeface="Arial" panose="020B0604020202020204" pitchFamily="34" charset="0"/>
                </a:rPr>
                <a:t>1. Islet autoreactive CD4 </a:t>
              </a:r>
              <a:r>
                <a:rPr lang="en-US" sz="3000" b="1" dirty="0" err="1">
                  <a:solidFill>
                    <a:srgbClr val="08A0D6"/>
                  </a:solidFill>
                  <a:latin typeface="Arial" panose="020B0604020202020204" pitchFamily="34" charset="0"/>
                  <a:cs typeface="Arial" panose="020B0604020202020204" pitchFamily="34" charset="0"/>
                </a:rPr>
                <a:t>Tconv</a:t>
              </a:r>
              <a:r>
                <a:rPr lang="en-US" sz="3000" b="1" dirty="0">
                  <a:solidFill>
                    <a:srgbClr val="08A0D6"/>
                  </a:solidFill>
                  <a:latin typeface="Arial" panose="020B0604020202020204" pitchFamily="34" charset="0"/>
                  <a:cs typeface="Arial" panose="020B0604020202020204" pitchFamily="34" charset="0"/>
                </a:rPr>
                <a:t> cells are more frequent than Tregs in T1D </a:t>
              </a:r>
            </a:p>
          </p:txBody>
        </p:sp>
        <p:grpSp>
          <p:nvGrpSpPr>
            <p:cNvPr id="295" name="Group 294">
              <a:extLst>
                <a:ext uri="{FF2B5EF4-FFF2-40B4-BE49-F238E27FC236}">
                  <a16:creationId xmlns:a16="http://schemas.microsoft.com/office/drawing/2014/main" id="{0B1F7B69-03AA-47CC-EC6F-5B749E45471F}"/>
                </a:ext>
              </a:extLst>
            </p:cNvPr>
            <p:cNvGrpSpPr/>
            <p:nvPr/>
          </p:nvGrpSpPr>
          <p:grpSpPr>
            <a:xfrm>
              <a:off x="989013" y="12686715"/>
              <a:ext cx="8812212" cy="3660775"/>
              <a:chOff x="989013" y="12590463"/>
              <a:chExt cx="8812212" cy="3660775"/>
            </a:xfrm>
          </p:grpSpPr>
          <p:graphicFrame>
            <p:nvGraphicFramePr>
              <p:cNvPr id="14" name="Object 13">
                <a:extLst>
                  <a:ext uri="{FF2B5EF4-FFF2-40B4-BE49-F238E27FC236}">
                    <a16:creationId xmlns:a16="http://schemas.microsoft.com/office/drawing/2014/main" id="{2414555C-046F-93B3-06E0-6D2FB06614BD}"/>
                  </a:ext>
                </a:extLst>
              </p:cNvPr>
              <p:cNvGraphicFramePr>
                <a:graphicFrameLocks noChangeAspect="1"/>
              </p:cNvGraphicFramePr>
              <p:nvPr>
                <p:extLst>
                  <p:ext uri="{D42A27DB-BD31-4B8C-83A1-F6EECF244321}">
                    <p14:modId xmlns:p14="http://schemas.microsoft.com/office/powerpoint/2010/main" val="3352309502"/>
                  </p:ext>
                </p:extLst>
              </p:nvPr>
            </p:nvGraphicFramePr>
            <p:xfrm>
              <a:off x="5376863" y="12609513"/>
              <a:ext cx="4424362" cy="3209925"/>
            </p:xfrm>
            <a:graphic>
              <a:graphicData uri="http://schemas.openxmlformats.org/presentationml/2006/ole">
                <mc:AlternateContent xmlns:mc="http://schemas.openxmlformats.org/markup-compatibility/2006">
                  <mc:Choice xmlns:v="urn:schemas-microsoft-com:vml" Requires="v">
                    <p:oleObj name="Prism 9" r:id="rId12" imgW="3970136" imgH="2779309" progId="Prism9.Document">
                      <p:embed/>
                    </p:oleObj>
                  </mc:Choice>
                  <mc:Fallback>
                    <p:oleObj name="Prism 9" r:id="rId12" imgW="3970136" imgH="2779309" progId="Prism9.Document">
                      <p:embed/>
                      <p:pic>
                        <p:nvPicPr>
                          <p:cNvPr id="0" name=""/>
                          <p:cNvPicPr/>
                          <p:nvPr/>
                        </p:nvPicPr>
                        <p:blipFill>
                          <a:blip r:embed="rId13"/>
                          <a:stretch>
                            <a:fillRect/>
                          </a:stretch>
                        </p:blipFill>
                        <p:spPr>
                          <a:xfrm>
                            <a:off x="5376863" y="12609513"/>
                            <a:ext cx="4424362" cy="3209925"/>
                          </a:xfrm>
                          <a:prstGeom prst="rect">
                            <a:avLst/>
                          </a:prstGeom>
                        </p:spPr>
                      </p:pic>
                    </p:oleObj>
                  </mc:Fallback>
                </mc:AlternateContent>
              </a:graphicData>
            </a:graphic>
          </p:graphicFrame>
          <p:graphicFrame>
            <p:nvGraphicFramePr>
              <p:cNvPr id="15" name="Object 14">
                <a:extLst>
                  <a:ext uri="{FF2B5EF4-FFF2-40B4-BE49-F238E27FC236}">
                    <a16:creationId xmlns:a16="http://schemas.microsoft.com/office/drawing/2014/main" id="{34644ED6-646E-7549-43E6-9C16FD90194C}"/>
                  </a:ext>
                </a:extLst>
              </p:cNvPr>
              <p:cNvGraphicFramePr>
                <a:graphicFrameLocks noChangeAspect="1"/>
              </p:cNvGraphicFramePr>
              <p:nvPr>
                <p:extLst>
                  <p:ext uri="{D42A27DB-BD31-4B8C-83A1-F6EECF244321}">
                    <p14:modId xmlns:p14="http://schemas.microsoft.com/office/powerpoint/2010/main" val="901662895"/>
                  </p:ext>
                </p:extLst>
              </p:nvPr>
            </p:nvGraphicFramePr>
            <p:xfrm>
              <a:off x="989013" y="12590463"/>
              <a:ext cx="4371975" cy="3660775"/>
            </p:xfrm>
            <a:graphic>
              <a:graphicData uri="http://schemas.openxmlformats.org/presentationml/2006/ole">
                <mc:AlternateContent xmlns:mc="http://schemas.openxmlformats.org/markup-compatibility/2006">
                  <mc:Choice xmlns:v="urn:schemas-microsoft-com:vml" Requires="v">
                    <p:oleObj name="Prism 9" r:id="rId14" imgW="3933402" imgH="3214015" progId="Prism9.Document">
                      <p:embed/>
                    </p:oleObj>
                  </mc:Choice>
                  <mc:Fallback>
                    <p:oleObj name="Prism 9" r:id="rId14" imgW="3933402" imgH="3214015" progId="Prism9.Document">
                      <p:embed/>
                      <p:pic>
                        <p:nvPicPr>
                          <p:cNvPr id="0" name=""/>
                          <p:cNvPicPr/>
                          <p:nvPr/>
                        </p:nvPicPr>
                        <p:blipFill>
                          <a:blip r:embed="rId15"/>
                          <a:stretch>
                            <a:fillRect/>
                          </a:stretch>
                        </p:blipFill>
                        <p:spPr>
                          <a:xfrm>
                            <a:off x="989013" y="12590463"/>
                            <a:ext cx="4371975" cy="3660775"/>
                          </a:xfrm>
                          <a:prstGeom prst="rect">
                            <a:avLst/>
                          </a:prstGeom>
                        </p:spPr>
                      </p:pic>
                    </p:oleObj>
                  </mc:Fallback>
                </mc:AlternateContent>
              </a:graphicData>
            </a:graphic>
          </p:graphicFrame>
        </p:grpSp>
        <p:grpSp>
          <p:nvGrpSpPr>
            <p:cNvPr id="296" name="Group 295">
              <a:extLst>
                <a:ext uri="{FF2B5EF4-FFF2-40B4-BE49-F238E27FC236}">
                  <a16:creationId xmlns:a16="http://schemas.microsoft.com/office/drawing/2014/main" id="{1A60CF14-E1EF-4711-E90F-3C18F41DBE4F}"/>
                </a:ext>
              </a:extLst>
            </p:cNvPr>
            <p:cNvGrpSpPr/>
            <p:nvPr/>
          </p:nvGrpSpPr>
          <p:grpSpPr>
            <a:xfrm>
              <a:off x="10355263" y="12654965"/>
              <a:ext cx="7325252" cy="3671887"/>
              <a:chOff x="10355263" y="12558713"/>
              <a:chExt cx="7325252" cy="3671887"/>
            </a:xfrm>
          </p:grpSpPr>
          <p:graphicFrame>
            <p:nvGraphicFramePr>
              <p:cNvPr id="16" name="Object 15">
                <a:extLst>
                  <a:ext uri="{FF2B5EF4-FFF2-40B4-BE49-F238E27FC236}">
                    <a16:creationId xmlns:a16="http://schemas.microsoft.com/office/drawing/2014/main" id="{E9472329-8578-6755-A7BF-FEEA68A21C3D}"/>
                  </a:ext>
                </a:extLst>
              </p:cNvPr>
              <p:cNvGraphicFramePr>
                <a:graphicFrameLocks noChangeAspect="1"/>
              </p:cNvGraphicFramePr>
              <p:nvPr>
                <p:extLst>
                  <p:ext uri="{D42A27DB-BD31-4B8C-83A1-F6EECF244321}">
                    <p14:modId xmlns:p14="http://schemas.microsoft.com/office/powerpoint/2010/main" val="3811320955"/>
                  </p:ext>
                </p:extLst>
              </p:nvPr>
            </p:nvGraphicFramePr>
            <p:xfrm>
              <a:off x="10355263" y="12573000"/>
              <a:ext cx="3659187" cy="3657600"/>
            </p:xfrm>
            <a:graphic>
              <a:graphicData uri="http://schemas.openxmlformats.org/presentationml/2006/ole">
                <mc:AlternateContent xmlns:mc="http://schemas.openxmlformats.org/markup-compatibility/2006">
                  <mc:Choice xmlns:v="urn:schemas-microsoft-com:vml" Requires="v">
                    <p:oleObj name="Prism 9" r:id="rId16" imgW="3526449" imgH="3262635" progId="Prism9.Document">
                      <p:embed/>
                    </p:oleObj>
                  </mc:Choice>
                  <mc:Fallback>
                    <p:oleObj name="Prism 9" r:id="rId16" imgW="3526449" imgH="3262635" progId="Prism9.Document">
                      <p:embed/>
                      <p:pic>
                        <p:nvPicPr>
                          <p:cNvPr id="0" name=""/>
                          <p:cNvPicPr/>
                          <p:nvPr/>
                        </p:nvPicPr>
                        <p:blipFill>
                          <a:blip r:embed="rId17"/>
                          <a:stretch>
                            <a:fillRect/>
                          </a:stretch>
                        </p:blipFill>
                        <p:spPr>
                          <a:xfrm>
                            <a:off x="10355263" y="12573000"/>
                            <a:ext cx="3659187" cy="3657600"/>
                          </a:xfrm>
                          <a:prstGeom prst="rect">
                            <a:avLst/>
                          </a:prstGeom>
                        </p:spPr>
                      </p:pic>
                    </p:oleObj>
                  </mc:Fallback>
                </mc:AlternateContent>
              </a:graphicData>
            </a:graphic>
          </p:graphicFrame>
          <p:graphicFrame>
            <p:nvGraphicFramePr>
              <p:cNvPr id="17" name="Object 16">
                <a:extLst>
                  <a:ext uri="{FF2B5EF4-FFF2-40B4-BE49-F238E27FC236}">
                    <a16:creationId xmlns:a16="http://schemas.microsoft.com/office/drawing/2014/main" id="{83F38F6E-ED88-5C04-B599-4A75B0CFD064}"/>
                  </a:ext>
                </a:extLst>
              </p:cNvPr>
              <p:cNvGraphicFramePr>
                <a:graphicFrameLocks noChangeAspect="1"/>
              </p:cNvGraphicFramePr>
              <p:nvPr>
                <p:extLst>
                  <p:ext uri="{D42A27DB-BD31-4B8C-83A1-F6EECF244321}">
                    <p14:modId xmlns:p14="http://schemas.microsoft.com/office/powerpoint/2010/main" val="1718763163"/>
                  </p:ext>
                </p:extLst>
              </p:nvPr>
            </p:nvGraphicFramePr>
            <p:xfrm>
              <a:off x="13992224" y="12558713"/>
              <a:ext cx="3688291" cy="3251200"/>
            </p:xfrm>
            <a:graphic>
              <a:graphicData uri="http://schemas.openxmlformats.org/presentationml/2006/ole">
                <mc:AlternateContent xmlns:mc="http://schemas.openxmlformats.org/markup-compatibility/2006">
                  <mc:Choice xmlns:v="urn:schemas-microsoft-com:vml" Requires="v">
                    <p:oleObj name="Prism 9" r:id="rId18" imgW="3608560" imgH="2834412" progId="Prism9.Document">
                      <p:embed/>
                    </p:oleObj>
                  </mc:Choice>
                  <mc:Fallback>
                    <p:oleObj name="Prism 9" r:id="rId18" imgW="3608560" imgH="2834412" progId="Prism9.Document">
                      <p:embed/>
                      <p:pic>
                        <p:nvPicPr>
                          <p:cNvPr id="0" name=""/>
                          <p:cNvPicPr/>
                          <p:nvPr/>
                        </p:nvPicPr>
                        <p:blipFill>
                          <a:blip r:embed="rId19"/>
                          <a:stretch>
                            <a:fillRect/>
                          </a:stretch>
                        </p:blipFill>
                        <p:spPr>
                          <a:xfrm>
                            <a:off x="13992224" y="12558713"/>
                            <a:ext cx="3688291" cy="3251200"/>
                          </a:xfrm>
                          <a:prstGeom prst="rect">
                            <a:avLst/>
                          </a:prstGeom>
                        </p:spPr>
                      </p:pic>
                    </p:oleObj>
                  </mc:Fallback>
                </mc:AlternateContent>
              </a:graphicData>
            </a:graphic>
          </p:graphicFrame>
        </p:grpSp>
      </p:grpSp>
      <p:graphicFrame>
        <p:nvGraphicFramePr>
          <p:cNvPr id="222" name="Table 222">
            <a:extLst>
              <a:ext uri="{FF2B5EF4-FFF2-40B4-BE49-F238E27FC236}">
                <a16:creationId xmlns:a16="http://schemas.microsoft.com/office/drawing/2014/main" id="{074B3C78-7830-DD09-8854-3E8B82F98795}"/>
              </a:ext>
            </a:extLst>
          </p:cNvPr>
          <p:cNvGraphicFramePr>
            <a:graphicFrameLocks noGrp="1"/>
          </p:cNvGraphicFramePr>
          <p:nvPr>
            <p:extLst>
              <p:ext uri="{D42A27DB-BD31-4B8C-83A1-F6EECF244321}">
                <p14:modId xmlns:p14="http://schemas.microsoft.com/office/powerpoint/2010/main" val="320070772"/>
              </p:ext>
            </p:extLst>
          </p:nvPr>
        </p:nvGraphicFramePr>
        <p:xfrm>
          <a:off x="10395035" y="22646611"/>
          <a:ext cx="3579641" cy="1584960"/>
        </p:xfrm>
        <a:graphic>
          <a:graphicData uri="http://schemas.openxmlformats.org/drawingml/2006/table">
            <a:tbl>
              <a:tblPr firstRow="1" bandRow="1">
                <a:tableStyleId>{5940675A-B579-460E-94D1-54222C63F5DA}</a:tableStyleId>
              </a:tblPr>
              <a:tblGrid>
                <a:gridCol w="1269625">
                  <a:extLst>
                    <a:ext uri="{9D8B030D-6E8A-4147-A177-3AD203B41FA5}">
                      <a16:colId xmlns:a16="http://schemas.microsoft.com/office/drawing/2014/main" val="2625941824"/>
                    </a:ext>
                  </a:extLst>
                </a:gridCol>
                <a:gridCol w="1202474">
                  <a:extLst>
                    <a:ext uri="{9D8B030D-6E8A-4147-A177-3AD203B41FA5}">
                      <a16:colId xmlns:a16="http://schemas.microsoft.com/office/drawing/2014/main" val="2140771129"/>
                    </a:ext>
                  </a:extLst>
                </a:gridCol>
                <a:gridCol w="1107542">
                  <a:extLst>
                    <a:ext uri="{9D8B030D-6E8A-4147-A177-3AD203B41FA5}">
                      <a16:colId xmlns:a16="http://schemas.microsoft.com/office/drawing/2014/main" val="3426663931"/>
                    </a:ext>
                  </a:extLst>
                </a:gridCol>
              </a:tblGrid>
              <a:tr h="300789">
                <a:tc gridSpan="3">
                  <a:txBody>
                    <a:bodyPr/>
                    <a:lstStyle/>
                    <a:p>
                      <a:pPr algn="ctr"/>
                      <a:r>
                        <a:rPr lang="en-US" sz="1600" dirty="0">
                          <a:latin typeface="Arial" panose="020B0604020202020204" pitchFamily="34" charset="0"/>
                          <a:cs typeface="Arial" panose="020B0604020202020204" pitchFamily="34" charset="0"/>
                        </a:rPr>
                        <a:t>Number of islet auto-reactive T cells by group.</a:t>
                      </a:r>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520936605"/>
                  </a:ext>
                </a:extLst>
              </a:tr>
              <a:tr h="300789">
                <a:tc>
                  <a:txBody>
                    <a:bodyPr/>
                    <a:lstStyle/>
                    <a:p>
                      <a:r>
                        <a:rPr lang="en-US" sz="1600" b="1" dirty="0">
                          <a:latin typeface="Arial" panose="020B0604020202020204" pitchFamily="34" charset="0"/>
                          <a:cs typeface="Arial" panose="020B0604020202020204" pitchFamily="34" charset="0"/>
                        </a:rPr>
                        <a:t>Group</a:t>
                      </a:r>
                    </a:p>
                  </a:txBody>
                  <a:tcPr>
                    <a:lnT w="12700" cap="flat" cmpd="sng" algn="ctr">
                      <a:solidFill>
                        <a:schemeClr val="tx1"/>
                      </a:solidFill>
                      <a:prstDash val="solid"/>
                      <a:round/>
                      <a:headEnd type="none" w="med" len="med"/>
                      <a:tailEnd type="none" w="med" len="med"/>
                    </a:lnT>
                    <a:noFill/>
                  </a:tcPr>
                </a:tc>
                <a:tc>
                  <a:txBody>
                    <a:bodyPr/>
                    <a:lstStyle/>
                    <a:p>
                      <a:pPr algn="ctr"/>
                      <a:r>
                        <a:rPr lang="en-US" sz="1600" b="1" dirty="0">
                          <a:latin typeface="Arial" panose="020B0604020202020204" pitchFamily="34" charset="0"/>
                          <a:cs typeface="Arial" panose="020B0604020202020204" pitchFamily="34" charset="0"/>
                        </a:rPr>
                        <a:t>#Tconv</a:t>
                      </a:r>
                    </a:p>
                  </a:txBody>
                  <a:tcPr>
                    <a:lnT w="12700" cap="flat" cmpd="sng" algn="ctr">
                      <a:solidFill>
                        <a:schemeClr val="tx1"/>
                      </a:solidFill>
                      <a:prstDash val="solid"/>
                      <a:round/>
                      <a:headEnd type="none" w="med" len="med"/>
                      <a:tailEnd type="none" w="med" len="med"/>
                    </a:lnT>
                    <a:noFill/>
                  </a:tcPr>
                </a:tc>
                <a:tc>
                  <a:txBody>
                    <a:bodyPr/>
                    <a:lstStyle/>
                    <a:p>
                      <a:pPr algn="ctr"/>
                      <a:r>
                        <a:rPr lang="en-US" sz="1600" b="1" dirty="0">
                          <a:latin typeface="Arial" panose="020B0604020202020204" pitchFamily="34" charset="0"/>
                          <a:cs typeface="Arial" panose="020B0604020202020204" pitchFamily="34" charset="0"/>
                        </a:rPr>
                        <a:t>#Treg</a:t>
                      </a:r>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829894502"/>
                  </a:ext>
                </a:extLst>
              </a:tr>
              <a:tr h="300789">
                <a:tc>
                  <a:txBody>
                    <a:bodyPr/>
                    <a:lstStyle/>
                    <a:p>
                      <a:r>
                        <a:rPr lang="en-US" sz="1600" dirty="0">
                          <a:latin typeface="Arial" panose="020B0604020202020204" pitchFamily="34" charset="0"/>
                          <a:cs typeface="Arial" panose="020B0604020202020204" pitchFamily="34" charset="0"/>
                        </a:rPr>
                        <a:t>T1D</a:t>
                      </a:r>
                    </a:p>
                  </a:txBody>
                  <a:tcPr/>
                </a:tc>
                <a:tc>
                  <a:txBody>
                    <a:bodyPr/>
                    <a:lstStyle/>
                    <a:p>
                      <a:pPr algn="ctr"/>
                      <a:r>
                        <a:rPr lang="en-US" sz="1600" dirty="0">
                          <a:latin typeface="Arial" panose="020B0604020202020204" pitchFamily="34" charset="0"/>
                          <a:cs typeface="Arial" panose="020B0604020202020204" pitchFamily="34" charset="0"/>
                        </a:rPr>
                        <a:t>1,055</a:t>
                      </a:r>
                    </a:p>
                  </a:txBody>
                  <a:tcPr/>
                </a:tc>
                <a:tc>
                  <a:txBody>
                    <a:bodyPr/>
                    <a:lstStyle/>
                    <a:p>
                      <a:pPr algn="ctr"/>
                      <a:r>
                        <a:rPr lang="en-US" sz="1600" dirty="0">
                          <a:latin typeface="Arial" panose="020B0604020202020204" pitchFamily="34" charset="0"/>
                          <a:cs typeface="Arial" panose="020B0604020202020204" pitchFamily="34" charset="0"/>
                        </a:rPr>
                        <a:t>434</a:t>
                      </a:r>
                    </a:p>
                  </a:txBody>
                  <a:tcPr/>
                </a:tc>
                <a:extLst>
                  <a:ext uri="{0D108BD9-81ED-4DB2-BD59-A6C34878D82A}">
                    <a16:rowId xmlns:a16="http://schemas.microsoft.com/office/drawing/2014/main" val="4185645554"/>
                  </a:ext>
                </a:extLst>
              </a:tr>
              <a:tr h="300789">
                <a:tc>
                  <a:txBody>
                    <a:bodyPr/>
                    <a:lstStyle/>
                    <a:p>
                      <a:r>
                        <a:rPr lang="en-US" sz="1600" dirty="0">
                          <a:latin typeface="Arial" panose="020B0604020202020204" pitchFamily="34" charset="0"/>
                          <a:cs typeface="Arial" panose="020B0604020202020204" pitchFamily="34" charset="0"/>
                        </a:rPr>
                        <a:t>Control</a:t>
                      </a:r>
                    </a:p>
                  </a:txBody>
                  <a:tcPr/>
                </a:tc>
                <a:tc>
                  <a:txBody>
                    <a:bodyPr/>
                    <a:lstStyle/>
                    <a:p>
                      <a:pPr algn="ctr"/>
                      <a:r>
                        <a:rPr lang="en-US" sz="1600" dirty="0">
                          <a:latin typeface="Arial" panose="020B0604020202020204" pitchFamily="34" charset="0"/>
                          <a:cs typeface="Arial" panose="020B0604020202020204" pitchFamily="34" charset="0"/>
                        </a:rPr>
                        <a:t>1,513</a:t>
                      </a:r>
                    </a:p>
                  </a:txBody>
                  <a:tcPr/>
                </a:tc>
                <a:tc>
                  <a:txBody>
                    <a:bodyPr/>
                    <a:lstStyle/>
                    <a:p>
                      <a:pPr algn="ctr"/>
                      <a:r>
                        <a:rPr lang="en-US" sz="1600" dirty="0">
                          <a:latin typeface="Arial" panose="020B0604020202020204" pitchFamily="34" charset="0"/>
                          <a:cs typeface="Arial" panose="020B0604020202020204" pitchFamily="34" charset="0"/>
                        </a:rPr>
                        <a:t>668</a:t>
                      </a:r>
                    </a:p>
                  </a:txBody>
                  <a:tcPr/>
                </a:tc>
                <a:extLst>
                  <a:ext uri="{0D108BD9-81ED-4DB2-BD59-A6C34878D82A}">
                    <a16:rowId xmlns:a16="http://schemas.microsoft.com/office/drawing/2014/main" val="841970431"/>
                  </a:ext>
                </a:extLst>
              </a:tr>
            </a:tbl>
          </a:graphicData>
        </a:graphic>
      </p:graphicFrame>
      <p:pic>
        <p:nvPicPr>
          <p:cNvPr id="224" name="Picture 223">
            <a:extLst>
              <a:ext uri="{FF2B5EF4-FFF2-40B4-BE49-F238E27FC236}">
                <a16:creationId xmlns:a16="http://schemas.microsoft.com/office/drawing/2014/main" id="{4596E364-30D5-B782-592B-241222591CE8}"/>
              </a:ext>
            </a:extLst>
          </p:cNvPr>
          <p:cNvPicPr>
            <a:picLocks noChangeAspect="1"/>
          </p:cNvPicPr>
          <p:nvPr/>
        </p:nvPicPr>
        <p:blipFill rotWithShape="1">
          <a:blip r:embed="rId20"/>
          <a:srcRect t="14652"/>
          <a:stretch/>
        </p:blipFill>
        <p:spPr>
          <a:xfrm>
            <a:off x="9293264" y="18201805"/>
            <a:ext cx="6658128" cy="4264374"/>
          </a:xfrm>
          <a:prstGeom prst="rect">
            <a:avLst/>
          </a:prstGeom>
        </p:spPr>
      </p:pic>
      <p:sp>
        <p:nvSpPr>
          <p:cNvPr id="57" name="TextBox 56">
            <a:extLst>
              <a:ext uri="{FF2B5EF4-FFF2-40B4-BE49-F238E27FC236}">
                <a16:creationId xmlns:a16="http://schemas.microsoft.com/office/drawing/2014/main" id="{3FB02C49-B15B-D0CC-1A64-27CABB1F7FEE}"/>
              </a:ext>
            </a:extLst>
          </p:cNvPr>
          <p:cNvSpPr txBox="1"/>
          <p:nvPr/>
        </p:nvSpPr>
        <p:spPr>
          <a:xfrm>
            <a:off x="10395035" y="24302831"/>
            <a:ext cx="4134840" cy="830997"/>
          </a:xfrm>
          <a:prstGeom prst="rect">
            <a:avLst/>
          </a:prstGeom>
          <a:noFill/>
        </p:spPr>
        <p:txBody>
          <a:bodyPr wrap="square">
            <a:spAutoFit/>
          </a:bodyPr>
          <a:lstStyle/>
          <a:p>
            <a:pPr marL="0" marR="0">
              <a:spcBef>
                <a:spcPts val="0"/>
              </a:spcBef>
              <a:spcAft>
                <a:spcPts val="0"/>
              </a:spcAft>
            </a:pPr>
            <a:r>
              <a:rPr lang="en-US" sz="1600" dirty="0">
                <a:effectLst/>
                <a:latin typeface="Calibri" panose="020F0502020204030204" pitchFamily="34" charset="0"/>
                <a:ea typeface="Calibri" panose="020F0502020204030204" pitchFamily="34" charset="0"/>
              </a:rPr>
              <a:t>126 of 3796 cells were removed because they misclustered based on flow sorting cell type or because they had an </a:t>
            </a:r>
            <a:r>
              <a:rPr lang="en-US" sz="1600" dirty="0" err="1">
                <a:effectLst/>
                <a:latin typeface="Calibri" panose="020F0502020204030204" pitchFamily="34" charset="0"/>
                <a:ea typeface="Calibri" panose="020F0502020204030204" pitchFamily="34" charset="0"/>
              </a:rPr>
              <a:t>iNKT</a:t>
            </a:r>
            <a:r>
              <a:rPr lang="en-US" sz="1600" dirty="0">
                <a:effectLst/>
                <a:latin typeface="Calibri" panose="020F0502020204030204" pitchFamily="34" charset="0"/>
                <a:ea typeface="Calibri" panose="020F0502020204030204" pitchFamily="34" charset="0"/>
              </a:rPr>
              <a:t> or MAIT TCR.</a:t>
            </a:r>
          </a:p>
        </p:txBody>
      </p:sp>
      <p:sp>
        <p:nvSpPr>
          <p:cNvPr id="58" name="TextBox 57">
            <a:extLst>
              <a:ext uri="{FF2B5EF4-FFF2-40B4-BE49-F238E27FC236}">
                <a16:creationId xmlns:a16="http://schemas.microsoft.com/office/drawing/2014/main" id="{7E842585-1603-99F9-F2A4-3E894696B2DF}"/>
              </a:ext>
            </a:extLst>
          </p:cNvPr>
          <p:cNvSpPr txBox="1"/>
          <p:nvPr/>
        </p:nvSpPr>
        <p:spPr>
          <a:xfrm>
            <a:off x="1844417" y="25490987"/>
            <a:ext cx="13259702" cy="1015663"/>
          </a:xfrm>
          <a:prstGeom prst="rect">
            <a:avLst/>
          </a:prstGeom>
          <a:solidFill>
            <a:schemeClr val="bg1"/>
          </a:solidFill>
        </p:spPr>
        <p:txBody>
          <a:bodyPr wrap="square" rtlCol="0">
            <a:spAutoFit/>
          </a:bodyPr>
          <a:lstStyle/>
          <a:p>
            <a:pPr algn="ctr"/>
            <a:r>
              <a:rPr lang="en-US" sz="3000" b="1" dirty="0">
                <a:solidFill>
                  <a:srgbClr val="08A0D6"/>
                </a:solidFill>
                <a:latin typeface="Arial" panose="020B0604020202020204" pitchFamily="34" charset="0"/>
                <a:cs typeface="Arial" panose="020B0604020202020204" pitchFamily="34" charset="0"/>
              </a:rPr>
              <a:t>3. Islet autoreactive CD4 </a:t>
            </a:r>
            <a:r>
              <a:rPr lang="en-US" sz="3000" b="1" dirty="0" err="1">
                <a:solidFill>
                  <a:srgbClr val="08A0D6"/>
                </a:solidFill>
                <a:latin typeface="Arial" panose="020B0604020202020204" pitchFamily="34" charset="0"/>
                <a:cs typeface="Arial" panose="020B0604020202020204" pitchFamily="34" charset="0"/>
              </a:rPr>
              <a:t>Tconv</a:t>
            </a:r>
            <a:r>
              <a:rPr lang="en-US" sz="3000" b="1" dirty="0">
                <a:solidFill>
                  <a:srgbClr val="08A0D6"/>
                </a:solidFill>
                <a:latin typeface="Arial" panose="020B0604020202020204" pitchFamily="34" charset="0"/>
                <a:cs typeface="Arial" panose="020B0604020202020204" pitchFamily="34" charset="0"/>
              </a:rPr>
              <a:t> and Treg cells do not differ transcriptionally between T1D and control donors</a:t>
            </a:r>
          </a:p>
        </p:txBody>
      </p:sp>
      <p:sp>
        <p:nvSpPr>
          <p:cNvPr id="227" name="TextBox 226">
            <a:extLst>
              <a:ext uri="{FF2B5EF4-FFF2-40B4-BE49-F238E27FC236}">
                <a16:creationId xmlns:a16="http://schemas.microsoft.com/office/drawing/2014/main" id="{C25B3F38-84B4-5AD8-7D9B-FF338E59F58D}"/>
              </a:ext>
            </a:extLst>
          </p:cNvPr>
          <p:cNvSpPr txBox="1"/>
          <p:nvPr/>
        </p:nvSpPr>
        <p:spPr>
          <a:xfrm>
            <a:off x="1380296" y="26672283"/>
            <a:ext cx="14022014" cy="646331"/>
          </a:xfrm>
          <a:prstGeom prst="rect">
            <a:avLst/>
          </a:prstGeom>
          <a:noFill/>
        </p:spPr>
        <p:txBody>
          <a:bodyPr wrap="square" rtlCol="0">
            <a:spAutoFit/>
          </a:bodyPr>
          <a:lstStyle/>
          <a:p>
            <a:pPr marL="342900" indent="-342900">
              <a:buFont typeface="+mj-lt"/>
              <a:buAutoNum type="alphaUcPeriod"/>
            </a:pPr>
            <a:r>
              <a:rPr lang="en-US" sz="1800" dirty="0">
                <a:latin typeface="Arial" panose="020B0604020202020204" pitchFamily="34" charset="0"/>
                <a:cs typeface="Arial" panose="020B0604020202020204" pitchFamily="34" charset="0"/>
              </a:rPr>
              <a:t>Monocle 3 </a:t>
            </a:r>
            <a:r>
              <a:rPr lang="en-US" sz="1800" dirty="0" err="1">
                <a:latin typeface="Arial" panose="020B0604020202020204" pitchFamily="34" charset="0"/>
                <a:cs typeface="Arial" panose="020B0604020202020204" pitchFamily="34" charset="0"/>
              </a:rPr>
              <a:t>pseudotime</a:t>
            </a:r>
            <a:r>
              <a:rPr lang="en-US" sz="1800" dirty="0">
                <a:latin typeface="Arial" panose="020B0604020202020204" pitchFamily="34" charset="0"/>
                <a:cs typeface="Arial" panose="020B0604020202020204" pitchFamily="34" charset="0"/>
              </a:rPr>
              <a:t> trajectories of islet autoreactive CD4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and Treg cells. The trajectories are annotated based on marker gene expression.</a:t>
            </a:r>
          </a:p>
        </p:txBody>
      </p:sp>
      <p:sp>
        <p:nvSpPr>
          <p:cNvPr id="234" name="TextBox 233">
            <a:extLst>
              <a:ext uri="{FF2B5EF4-FFF2-40B4-BE49-F238E27FC236}">
                <a16:creationId xmlns:a16="http://schemas.microsoft.com/office/drawing/2014/main" id="{AECBE11D-479E-F4A9-FC90-DB4F6A90630E}"/>
              </a:ext>
            </a:extLst>
          </p:cNvPr>
          <p:cNvSpPr txBox="1"/>
          <p:nvPr/>
        </p:nvSpPr>
        <p:spPr>
          <a:xfrm>
            <a:off x="1380296" y="38221165"/>
            <a:ext cx="14441901" cy="646331"/>
          </a:xfrm>
          <a:prstGeom prst="rect">
            <a:avLst/>
          </a:prstGeom>
          <a:noFill/>
        </p:spPr>
        <p:txBody>
          <a:bodyPr wrap="square">
            <a:spAutoFit/>
          </a:bodyPr>
          <a:lstStyle/>
          <a:p>
            <a:pPr marL="342900" indent="-342900">
              <a:buFont typeface="+mj-lt"/>
              <a:buAutoNum type="alphaUcPeriod" startAt="2"/>
            </a:pPr>
            <a:r>
              <a:rPr lang="en-US" sz="1800" dirty="0">
                <a:latin typeface="Arial" panose="020B0604020202020204" pitchFamily="34" charset="0"/>
                <a:cs typeface="Arial" panose="020B0604020202020204" pitchFamily="34" charset="0"/>
              </a:rPr>
              <a:t>The distribution of control and T1D islet autoreactive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and Treg cells doesn’t differ by cluster and no significant differentially expressed genes were identified between groups for either cell type.</a:t>
            </a:r>
          </a:p>
        </p:txBody>
      </p:sp>
      <p:pic>
        <p:nvPicPr>
          <p:cNvPr id="52" name="Picture 51">
            <a:extLst>
              <a:ext uri="{FF2B5EF4-FFF2-40B4-BE49-F238E27FC236}">
                <a16:creationId xmlns:a16="http://schemas.microsoft.com/office/drawing/2014/main" id="{3DF7DE1D-4805-C466-C3D8-AEFC25298FD4}"/>
              </a:ext>
            </a:extLst>
          </p:cNvPr>
          <p:cNvPicPr>
            <a:picLocks noChangeAspect="1"/>
          </p:cNvPicPr>
          <p:nvPr/>
        </p:nvPicPr>
        <p:blipFill>
          <a:blip r:embed="rId21"/>
          <a:stretch>
            <a:fillRect/>
          </a:stretch>
        </p:blipFill>
        <p:spPr>
          <a:xfrm>
            <a:off x="1614274" y="18065900"/>
            <a:ext cx="7009147" cy="7003760"/>
          </a:xfrm>
          <a:prstGeom prst="rect">
            <a:avLst/>
          </a:prstGeom>
        </p:spPr>
      </p:pic>
      <p:grpSp>
        <p:nvGrpSpPr>
          <p:cNvPr id="74" name="Group 73">
            <a:extLst>
              <a:ext uri="{FF2B5EF4-FFF2-40B4-BE49-F238E27FC236}">
                <a16:creationId xmlns:a16="http://schemas.microsoft.com/office/drawing/2014/main" id="{4A8D7A5F-3DFA-2E73-3244-CA98801463F9}"/>
              </a:ext>
            </a:extLst>
          </p:cNvPr>
          <p:cNvGrpSpPr/>
          <p:nvPr/>
        </p:nvGrpSpPr>
        <p:grpSpPr>
          <a:xfrm>
            <a:off x="1115715" y="38990836"/>
            <a:ext cx="14863724" cy="3534107"/>
            <a:chOff x="1115715" y="38798332"/>
            <a:chExt cx="14863724" cy="3534107"/>
          </a:xfrm>
        </p:grpSpPr>
        <p:grpSp>
          <p:nvGrpSpPr>
            <p:cNvPr id="238" name="Group 237">
              <a:extLst>
                <a:ext uri="{FF2B5EF4-FFF2-40B4-BE49-F238E27FC236}">
                  <a16:creationId xmlns:a16="http://schemas.microsoft.com/office/drawing/2014/main" id="{1A76D666-E4FA-73F5-FEA7-709F2D2E194F}"/>
                </a:ext>
              </a:extLst>
            </p:cNvPr>
            <p:cNvGrpSpPr/>
            <p:nvPr/>
          </p:nvGrpSpPr>
          <p:grpSpPr>
            <a:xfrm>
              <a:off x="1115715" y="38798332"/>
              <a:ext cx="7263521" cy="3534107"/>
              <a:chOff x="1118479" y="36910243"/>
              <a:chExt cx="7263521" cy="3534107"/>
            </a:xfrm>
          </p:grpSpPr>
          <p:grpSp>
            <p:nvGrpSpPr>
              <p:cNvPr id="232" name="Group 231">
                <a:extLst>
                  <a:ext uri="{FF2B5EF4-FFF2-40B4-BE49-F238E27FC236}">
                    <a16:creationId xmlns:a16="http://schemas.microsoft.com/office/drawing/2014/main" id="{D0BEE808-EB1F-F25D-6814-2886307D75CC}"/>
                  </a:ext>
                </a:extLst>
              </p:cNvPr>
              <p:cNvGrpSpPr/>
              <p:nvPr/>
            </p:nvGrpSpPr>
            <p:grpSpPr>
              <a:xfrm>
                <a:off x="1118479" y="37162696"/>
                <a:ext cx="7263521" cy="3281654"/>
                <a:chOff x="1235293" y="37321802"/>
                <a:chExt cx="7263521" cy="3281654"/>
              </a:xfrm>
            </p:grpSpPr>
            <p:pic>
              <p:nvPicPr>
                <p:cNvPr id="228" name="Picture 227">
                  <a:extLst>
                    <a:ext uri="{FF2B5EF4-FFF2-40B4-BE49-F238E27FC236}">
                      <a16:creationId xmlns:a16="http://schemas.microsoft.com/office/drawing/2014/main" id="{EE86471B-9731-98B9-A3D4-4A1935703F5D}"/>
                    </a:ext>
                  </a:extLst>
                </p:cNvPr>
                <p:cNvPicPr>
                  <a:picLocks noChangeAspect="1"/>
                </p:cNvPicPr>
                <p:nvPr/>
              </p:nvPicPr>
              <p:blipFill>
                <a:blip r:embed="rId22"/>
                <a:stretch>
                  <a:fillRect/>
                </a:stretch>
              </p:blipFill>
              <p:spPr>
                <a:xfrm>
                  <a:off x="4170086" y="37445914"/>
                  <a:ext cx="4164818" cy="2950274"/>
                </a:xfrm>
                <a:prstGeom prst="rect">
                  <a:avLst/>
                </a:prstGeom>
              </p:spPr>
            </p:pic>
            <p:pic>
              <p:nvPicPr>
                <p:cNvPr id="229" name="Picture 228">
                  <a:extLst>
                    <a:ext uri="{FF2B5EF4-FFF2-40B4-BE49-F238E27FC236}">
                      <a16:creationId xmlns:a16="http://schemas.microsoft.com/office/drawing/2014/main" id="{FC04B54E-9E27-A213-9D36-8B4BC452E123}"/>
                    </a:ext>
                  </a:extLst>
                </p:cNvPr>
                <p:cNvPicPr>
                  <a:picLocks noChangeAspect="1"/>
                </p:cNvPicPr>
                <p:nvPr/>
              </p:nvPicPr>
              <p:blipFill>
                <a:blip r:embed="rId23"/>
                <a:stretch>
                  <a:fillRect/>
                </a:stretch>
              </p:blipFill>
              <p:spPr>
                <a:xfrm>
                  <a:off x="1281464" y="37725954"/>
                  <a:ext cx="2844935" cy="2708982"/>
                </a:xfrm>
                <a:prstGeom prst="rect">
                  <a:avLst/>
                </a:prstGeom>
              </p:spPr>
            </p:pic>
            <p:sp>
              <p:nvSpPr>
                <p:cNvPr id="231" name="Rectangle 230">
                  <a:extLst>
                    <a:ext uri="{FF2B5EF4-FFF2-40B4-BE49-F238E27FC236}">
                      <a16:creationId xmlns:a16="http://schemas.microsoft.com/office/drawing/2014/main" id="{CDF95821-0F5B-48F1-4912-18CB4274623D}"/>
                    </a:ext>
                  </a:extLst>
                </p:cNvPr>
                <p:cNvSpPr/>
                <p:nvPr/>
              </p:nvSpPr>
              <p:spPr>
                <a:xfrm>
                  <a:off x="1235293" y="37321802"/>
                  <a:ext cx="7263521" cy="3281654"/>
                </a:xfrm>
                <a:prstGeom prst="rect">
                  <a:avLst/>
                </a:prstGeom>
                <a:noFill/>
                <a:ln>
                  <a:solidFill>
                    <a:srgbClr val="A4E0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3" name="TextBox 232">
                <a:extLst>
                  <a:ext uri="{FF2B5EF4-FFF2-40B4-BE49-F238E27FC236}">
                    <a16:creationId xmlns:a16="http://schemas.microsoft.com/office/drawing/2014/main" id="{7383297A-91B8-2E1D-724E-C81AD761B2FE}"/>
                  </a:ext>
                </a:extLst>
              </p:cNvPr>
              <p:cNvSpPr txBox="1"/>
              <p:nvPr/>
            </p:nvSpPr>
            <p:spPr>
              <a:xfrm>
                <a:off x="3580474" y="36910243"/>
                <a:ext cx="1796389" cy="369332"/>
              </a:xfrm>
              <a:prstGeom prst="rect">
                <a:avLst/>
              </a:prstGeom>
              <a:solidFill>
                <a:schemeClr val="bg1"/>
              </a:solidFill>
            </p:spPr>
            <p:txBody>
              <a:bodyPr wrap="none" rtlCol="0">
                <a:spAutoFit/>
              </a:bodyPr>
              <a:lstStyle/>
              <a:p>
                <a:r>
                  <a:rPr lang="en-US" sz="1800" dirty="0">
                    <a:latin typeface="Arial" panose="020B0604020202020204" pitchFamily="34" charset="0"/>
                    <a:cs typeface="Arial" panose="020B0604020202020204" pitchFamily="34" charset="0"/>
                  </a:rPr>
                  <a:t>Islet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cells</a:t>
                </a:r>
              </a:p>
            </p:txBody>
          </p:sp>
        </p:grpSp>
        <p:grpSp>
          <p:nvGrpSpPr>
            <p:cNvPr id="42" name="Group 41">
              <a:extLst>
                <a:ext uri="{FF2B5EF4-FFF2-40B4-BE49-F238E27FC236}">
                  <a16:creationId xmlns:a16="http://schemas.microsoft.com/office/drawing/2014/main" id="{2D69153F-731B-8C02-3C8D-9E28BC935167}"/>
                </a:ext>
              </a:extLst>
            </p:cNvPr>
            <p:cNvGrpSpPr/>
            <p:nvPr/>
          </p:nvGrpSpPr>
          <p:grpSpPr>
            <a:xfrm>
              <a:off x="8715918" y="38826814"/>
              <a:ext cx="7263521" cy="3504425"/>
              <a:chOff x="8718682" y="37148275"/>
              <a:chExt cx="7263521" cy="3504425"/>
            </a:xfrm>
          </p:grpSpPr>
          <p:sp>
            <p:nvSpPr>
              <p:cNvPr id="244" name="Rectangle 243">
                <a:extLst>
                  <a:ext uri="{FF2B5EF4-FFF2-40B4-BE49-F238E27FC236}">
                    <a16:creationId xmlns:a16="http://schemas.microsoft.com/office/drawing/2014/main" id="{EC52809A-FEA9-D561-9818-4E40D48C3335}"/>
                  </a:ext>
                </a:extLst>
              </p:cNvPr>
              <p:cNvSpPr/>
              <p:nvPr/>
            </p:nvSpPr>
            <p:spPr>
              <a:xfrm>
                <a:off x="8718682" y="37394369"/>
                <a:ext cx="7263521" cy="3258331"/>
              </a:xfrm>
              <a:prstGeom prst="rect">
                <a:avLst/>
              </a:prstGeom>
              <a:noFill/>
              <a:ln>
                <a:solidFill>
                  <a:srgbClr val="A4E0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TextBox 244">
                <a:extLst>
                  <a:ext uri="{FF2B5EF4-FFF2-40B4-BE49-F238E27FC236}">
                    <a16:creationId xmlns:a16="http://schemas.microsoft.com/office/drawing/2014/main" id="{DC9D31A8-D12C-0EB9-FE77-5C5D6A16E4B6}"/>
                  </a:ext>
                </a:extLst>
              </p:cNvPr>
              <p:cNvSpPr txBox="1"/>
              <p:nvPr/>
            </p:nvSpPr>
            <p:spPr>
              <a:xfrm>
                <a:off x="11152883" y="37148275"/>
                <a:ext cx="1659493" cy="369332"/>
              </a:xfrm>
              <a:prstGeom prst="rect">
                <a:avLst/>
              </a:prstGeom>
              <a:solidFill>
                <a:schemeClr val="bg1"/>
              </a:solidFill>
            </p:spPr>
            <p:txBody>
              <a:bodyPr wrap="none" rtlCol="0">
                <a:spAutoFit/>
              </a:bodyPr>
              <a:lstStyle/>
              <a:p>
                <a:r>
                  <a:rPr lang="en-US" sz="1800" dirty="0">
                    <a:latin typeface="Arial" panose="020B0604020202020204" pitchFamily="34" charset="0"/>
                    <a:cs typeface="Arial" panose="020B0604020202020204" pitchFamily="34" charset="0"/>
                  </a:rPr>
                  <a:t>Islet Treg cells</a:t>
                </a:r>
              </a:p>
            </p:txBody>
          </p:sp>
          <p:pic>
            <p:nvPicPr>
              <p:cNvPr id="246" name="Picture 245">
                <a:extLst>
                  <a:ext uri="{FF2B5EF4-FFF2-40B4-BE49-F238E27FC236}">
                    <a16:creationId xmlns:a16="http://schemas.microsoft.com/office/drawing/2014/main" id="{83B39B33-32C9-C03A-F788-E26221F9F5D9}"/>
                  </a:ext>
                </a:extLst>
              </p:cNvPr>
              <p:cNvPicPr>
                <a:picLocks noChangeAspect="1"/>
              </p:cNvPicPr>
              <p:nvPr/>
            </p:nvPicPr>
            <p:blipFill>
              <a:blip r:embed="rId24"/>
              <a:stretch>
                <a:fillRect/>
              </a:stretch>
            </p:blipFill>
            <p:spPr>
              <a:xfrm>
                <a:off x="8943592" y="37761448"/>
                <a:ext cx="2763608" cy="2784155"/>
              </a:xfrm>
              <a:prstGeom prst="rect">
                <a:avLst/>
              </a:prstGeom>
            </p:spPr>
          </p:pic>
          <p:pic>
            <p:nvPicPr>
              <p:cNvPr id="247" name="Picture 246">
                <a:extLst>
                  <a:ext uri="{FF2B5EF4-FFF2-40B4-BE49-F238E27FC236}">
                    <a16:creationId xmlns:a16="http://schemas.microsoft.com/office/drawing/2014/main" id="{F1166AB9-D323-7E6D-B589-F8C8E478F6AF}"/>
                  </a:ext>
                </a:extLst>
              </p:cNvPr>
              <p:cNvPicPr>
                <a:picLocks noChangeAspect="1"/>
              </p:cNvPicPr>
              <p:nvPr/>
            </p:nvPicPr>
            <p:blipFill>
              <a:blip r:embed="rId25"/>
              <a:stretch>
                <a:fillRect/>
              </a:stretch>
            </p:blipFill>
            <p:spPr>
              <a:xfrm>
                <a:off x="11779908" y="37503370"/>
                <a:ext cx="3235457" cy="3042233"/>
              </a:xfrm>
              <a:prstGeom prst="rect">
                <a:avLst/>
              </a:prstGeom>
            </p:spPr>
          </p:pic>
        </p:grpSp>
      </p:grpSp>
      <p:grpSp>
        <p:nvGrpSpPr>
          <p:cNvPr id="60" name="Group 59">
            <a:extLst>
              <a:ext uri="{FF2B5EF4-FFF2-40B4-BE49-F238E27FC236}">
                <a16:creationId xmlns:a16="http://schemas.microsoft.com/office/drawing/2014/main" id="{8B37AD2E-EE97-CB39-1356-72F8C3E3515B}"/>
              </a:ext>
            </a:extLst>
          </p:cNvPr>
          <p:cNvGrpSpPr/>
          <p:nvPr/>
        </p:nvGrpSpPr>
        <p:grpSpPr>
          <a:xfrm>
            <a:off x="1118479" y="27375380"/>
            <a:ext cx="14832913" cy="10444321"/>
            <a:chOff x="1118479" y="27158813"/>
            <a:chExt cx="14832913" cy="10444321"/>
          </a:xfrm>
        </p:grpSpPr>
        <p:pic>
          <p:nvPicPr>
            <p:cNvPr id="61" name="Picture 60">
              <a:extLst>
                <a:ext uri="{FF2B5EF4-FFF2-40B4-BE49-F238E27FC236}">
                  <a16:creationId xmlns:a16="http://schemas.microsoft.com/office/drawing/2014/main" id="{2B5297BA-FBFA-2B25-2247-9A18C8CA8B2E}"/>
                </a:ext>
              </a:extLst>
            </p:cNvPr>
            <p:cNvPicPr>
              <a:picLocks noChangeAspect="1"/>
            </p:cNvPicPr>
            <p:nvPr/>
          </p:nvPicPr>
          <p:blipFill>
            <a:blip r:embed="rId26"/>
            <a:stretch>
              <a:fillRect/>
            </a:stretch>
          </p:blipFill>
          <p:spPr>
            <a:xfrm>
              <a:off x="1308792" y="30709081"/>
              <a:ext cx="6994230" cy="5556111"/>
            </a:xfrm>
            <a:prstGeom prst="rect">
              <a:avLst/>
            </a:prstGeom>
          </p:spPr>
        </p:pic>
        <p:pic>
          <p:nvPicPr>
            <p:cNvPr id="19" name="Picture 18">
              <a:extLst>
                <a:ext uri="{FF2B5EF4-FFF2-40B4-BE49-F238E27FC236}">
                  <a16:creationId xmlns:a16="http://schemas.microsoft.com/office/drawing/2014/main" id="{C26CE5AF-43C3-8AA1-BF01-D1371F022A23}"/>
                </a:ext>
              </a:extLst>
            </p:cNvPr>
            <p:cNvPicPr>
              <a:picLocks noChangeAspect="1"/>
            </p:cNvPicPr>
            <p:nvPr/>
          </p:nvPicPr>
          <p:blipFill>
            <a:blip r:embed="rId27"/>
            <a:stretch>
              <a:fillRect/>
            </a:stretch>
          </p:blipFill>
          <p:spPr>
            <a:xfrm>
              <a:off x="1620119" y="27714329"/>
              <a:ext cx="5890078" cy="2840926"/>
            </a:xfrm>
            <a:prstGeom prst="rect">
              <a:avLst/>
            </a:prstGeom>
          </p:spPr>
        </p:pic>
        <p:sp>
          <p:nvSpPr>
            <p:cNvPr id="25" name="Rectangle 24">
              <a:extLst>
                <a:ext uri="{FF2B5EF4-FFF2-40B4-BE49-F238E27FC236}">
                  <a16:creationId xmlns:a16="http://schemas.microsoft.com/office/drawing/2014/main" id="{1E7BB45A-9C71-BEE5-CAB3-6B073C79BB5C}"/>
                </a:ext>
              </a:extLst>
            </p:cNvPr>
            <p:cNvSpPr/>
            <p:nvPr/>
          </p:nvSpPr>
          <p:spPr>
            <a:xfrm>
              <a:off x="1118479" y="27381312"/>
              <a:ext cx="7235474" cy="10193341"/>
            </a:xfrm>
            <a:prstGeom prst="rect">
              <a:avLst/>
            </a:prstGeom>
            <a:noFill/>
            <a:ln>
              <a:solidFill>
                <a:srgbClr val="A4E0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TextBox 236">
              <a:extLst>
                <a:ext uri="{FF2B5EF4-FFF2-40B4-BE49-F238E27FC236}">
                  <a16:creationId xmlns:a16="http://schemas.microsoft.com/office/drawing/2014/main" id="{B83BABC9-A7A1-5A51-5735-B611B194F536}"/>
                </a:ext>
              </a:extLst>
            </p:cNvPr>
            <p:cNvSpPr txBox="1"/>
            <p:nvPr/>
          </p:nvSpPr>
          <p:spPr>
            <a:xfrm>
              <a:off x="3827170" y="27158813"/>
              <a:ext cx="1796389" cy="369520"/>
            </a:xfrm>
            <a:prstGeom prst="rect">
              <a:avLst/>
            </a:prstGeom>
            <a:solidFill>
              <a:schemeClr val="bg1"/>
            </a:solidFill>
          </p:spPr>
          <p:txBody>
            <a:bodyPr wrap="none" rtlCol="0">
              <a:spAutoFit/>
            </a:bodyPr>
            <a:lstStyle/>
            <a:p>
              <a:r>
                <a:rPr lang="en-US" sz="1800" dirty="0">
                  <a:latin typeface="Arial" panose="020B0604020202020204" pitchFamily="34" charset="0"/>
                  <a:cs typeface="Arial" panose="020B0604020202020204" pitchFamily="34" charset="0"/>
                </a:rPr>
                <a:t>Islet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cells</a:t>
              </a:r>
            </a:p>
          </p:txBody>
        </p:sp>
        <p:pic>
          <p:nvPicPr>
            <p:cNvPr id="20" name="Picture 19">
              <a:extLst>
                <a:ext uri="{FF2B5EF4-FFF2-40B4-BE49-F238E27FC236}">
                  <a16:creationId xmlns:a16="http://schemas.microsoft.com/office/drawing/2014/main" id="{6DBF17B0-8E39-0A1F-1E3B-9C6444B21C88}"/>
                </a:ext>
              </a:extLst>
            </p:cNvPr>
            <p:cNvPicPr>
              <a:picLocks noChangeAspect="1"/>
            </p:cNvPicPr>
            <p:nvPr/>
          </p:nvPicPr>
          <p:blipFill>
            <a:blip r:embed="rId28"/>
            <a:stretch>
              <a:fillRect/>
            </a:stretch>
          </p:blipFill>
          <p:spPr>
            <a:xfrm>
              <a:off x="9041784" y="27573207"/>
              <a:ext cx="5756319" cy="3041283"/>
            </a:xfrm>
            <a:prstGeom prst="rect">
              <a:avLst/>
            </a:prstGeom>
          </p:spPr>
        </p:pic>
        <p:sp>
          <p:nvSpPr>
            <p:cNvPr id="28" name="Rectangle 27">
              <a:extLst>
                <a:ext uri="{FF2B5EF4-FFF2-40B4-BE49-F238E27FC236}">
                  <a16:creationId xmlns:a16="http://schemas.microsoft.com/office/drawing/2014/main" id="{10DD8FBB-CCA8-DE6C-1C7D-7E2ABE9488F7}"/>
                </a:ext>
              </a:extLst>
            </p:cNvPr>
            <p:cNvSpPr/>
            <p:nvPr/>
          </p:nvSpPr>
          <p:spPr>
            <a:xfrm>
              <a:off x="8715918" y="27407985"/>
              <a:ext cx="7235474" cy="10195149"/>
            </a:xfrm>
            <a:prstGeom prst="rect">
              <a:avLst/>
            </a:prstGeom>
            <a:noFill/>
            <a:ln>
              <a:solidFill>
                <a:srgbClr val="A4E0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TextBox 241">
              <a:extLst>
                <a:ext uri="{FF2B5EF4-FFF2-40B4-BE49-F238E27FC236}">
                  <a16:creationId xmlns:a16="http://schemas.microsoft.com/office/drawing/2014/main" id="{EC81F43A-2DD9-B681-485E-41DBCB4857A4}"/>
                </a:ext>
              </a:extLst>
            </p:cNvPr>
            <p:cNvSpPr txBox="1"/>
            <p:nvPr/>
          </p:nvSpPr>
          <p:spPr>
            <a:xfrm>
              <a:off x="11344600" y="27160976"/>
              <a:ext cx="1659493" cy="369332"/>
            </a:xfrm>
            <a:prstGeom prst="rect">
              <a:avLst/>
            </a:prstGeom>
            <a:solidFill>
              <a:schemeClr val="bg1"/>
            </a:solidFill>
          </p:spPr>
          <p:txBody>
            <a:bodyPr wrap="none" rtlCol="0">
              <a:spAutoFit/>
            </a:bodyPr>
            <a:lstStyle/>
            <a:p>
              <a:r>
                <a:rPr lang="en-US" sz="1800" dirty="0">
                  <a:latin typeface="Arial" panose="020B0604020202020204" pitchFamily="34" charset="0"/>
                  <a:cs typeface="Arial" panose="020B0604020202020204" pitchFamily="34" charset="0"/>
                </a:rPr>
                <a:t>Islet Treg cells</a:t>
              </a:r>
            </a:p>
          </p:txBody>
        </p:sp>
        <p:pic>
          <p:nvPicPr>
            <p:cNvPr id="13" name="Picture 12">
              <a:extLst>
                <a:ext uri="{FF2B5EF4-FFF2-40B4-BE49-F238E27FC236}">
                  <a16:creationId xmlns:a16="http://schemas.microsoft.com/office/drawing/2014/main" id="{090E0336-9E3F-7770-C874-F1EA2AAE46A7}"/>
                </a:ext>
              </a:extLst>
            </p:cNvPr>
            <p:cNvPicPr>
              <a:picLocks noChangeAspect="1"/>
            </p:cNvPicPr>
            <p:nvPr/>
          </p:nvPicPr>
          <p:blipFill>
            <a:blip r:embed="rId29"/>
            <a:stretch>
              <a:fillRect/>
            </a:stretch>
          </p:blipFill>
          <p:spPr>
            <a:xfrm>
              <a:off x="9024317" y="30657389"/>
              <a:ext cx="6683771" cy="6842179"/>
            </a:xfrm>
            <a:prstGeom prst="rect">
              <a:avLst/>
            </a:prstGeom>
          </p:spPr>
        </p:pic>
      </p:grpSp>
      <p:sp>
        <p:nvSpPr>
          <p:cNvPr id="33" name="TextBox 32">
            <a:extLst>
              <a:ext uri="{FF2B5EF4-FFF2-40B4-BE49-F238E27FC236}">
                <a16:creationId xmlns:a16="http://schemas.microsoft.com/office/drawing/2014/main" id="{F76D3857-C25F-DC82-FEE8-910233A39256}"/>
              </a:ext>
            </a:extLst>
          </p:cNvPr>
          <p:cNvSpPr txBox="1"/>
          <p:nvPr/>
        </p:nvSpPr>
        <p:spPr>
          <a:xfrm>
            <a:off x="18192277" y="19842587"/>
            <a:ext cx="13737110" cy="369332"/>
          </a:xfrm>
          <a:prstGeom prst="rect">
            <a:avLst/>
          </a:prstGeom>
          <a:noFill/>
        </p:spPr>
        <p:txBody>
          <a:bodyPr wrap="square" rtlCol="0">
            <a:spAutoFit/>
          </a:bodyPr>
          <a:lstStyle/>
          <a:p>
            <a:pPr marL="342900" indent="-342900">
              <a:buFont typeface="+mj-lt"/>
              <a:buAutoNum type="alphaUcPeriod"/>
            </a:pPr>
            <a:r>
              <a:rPr lang="en-US" sz="1800" dirty="0" err="1">
                <a:latin typeface="Arial" panose="020B0604020202020204" pitchFamily="34" charset="0"/>
                <a:cs typeface="Arial" panose="020B0604020202020204" pitchFamily="34" charset="0"/>
              </a:rPr>
              <a:t>Circos</a:t>
            </a:r>
            <a:r>
              <a:rPr lang="en-US" sz="1800" dirty="0">
                <a:latin typeface="Arial" panose="020B0604020202020204" pitchFamily="34" charset="0"/>
                <a:cs typeface="Arial" panose="020B0604020202020204" pitchFamily="34" charset="0"/>
              </a:rPr>
              <a:t> plots showing expansion of islet reactive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and Treg cells within donors and sharing of TCR chains between donors.</a:t>
            </a:r>
          </a:p>
        </p:txBody>
      </p:sp>
      <p:grpSp>
        <p:nvGrpSpPr>
          <p:cNvPr id="304" name="Group 303">
            <a:extLst>
              <a:ext uri="{FF2B5EF4-FFF2-40B4-BE49-F238E27FC236}">
                <a16:creationId xmlns:a16="http://schemas.microsoft.com/office/drawing/2014/main" id="{19C43E92-62CD-F8CE-66B6-AD86D8D115B1}"/>
              </a:ext>
            </a:extLst>
          </p:cNvPr>
          <p:cNvGrpSpPr/>
          <p:nvPr/>
        </p:nvGrpSpPr>
        <p:grpSpPr>
          <a:xfrm>
            <a:off x="18256445" y="20457059"/>
            <a:ext cx="13047681" cy="6346549"/>
            <a:chOff x="18256445" y="20457059"/>
            <a:chExt cx="13047681" cy="6346549"/>
          </a:xfrm>
        </p:grpSpPr>
        <p:sp>
          <p:nvSpPr>
            <p:cNvPr id="35" name="TextBox 34">
              <a:extLst>
                <a:ext uri="{FF2B5EF4-FFF2-40B4-BE49-F238E27FC236}">
                  <a16:creationId xmlns:a16="http://schemas.microsoft.com/office/drawing/2014/main" id="{0722F56A-4E71-410B-9D81-B50B6E142D21}"/>
                </a:ext>
              </a:extLst>
            </p:cNvPr>
            <p:cNvSpPr txBox="1"/>
            <p:nvPr/>
          </p:nvSpPr>
          <p:spPr>
            <a:xfrm>
              <a:off x="18999533" y="20542712"/>
              <a:ext cx="10689381" cy="1231106"/>
            </a:xfrm>
            <a:prstGeom prst="rect">
              <a:avLst/>
            </a:prstGeom>
            <a:noFill/>
            <a:ln>
              <a:noFill/>
            </a:ln>
            <a:effectLst/>
          </p:spPr>
          <p:txBody>
            <a:bodyPr wrap="square">
              <a:spAutoFit/>
            </a:bodyPr>
            <a:lstStyle/>
            <a:p>
              <a:pPr marL="285750" indent="-285750">
                <a:spcAft>
                  <a:spcPts val="1200"/>
                </a:spcAft>
                <a:buClr>
                  <a:schemeClr val="accent5"/>
                </a:buClr>
                <a:buFont typeface="Wingdings" panose="05000000000000000000" pitchFamily="2" charset="2"/>
                <a:buChar char="§"/>
              </a:pPr>
              <a:r>
                <a:rPr lang="en-US" sz="1800" dirty="0">
                  <a:latin typeface="Arial" panose="020B0604020202020204" pitchFamily="34" charset="0"/>
                  <a:cs typeface="Arial" panose="020B0604020202020204" pitchFamily="34" charset="0"/>
                </a:rPr>
                <a:t>Islet autoreactive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and Tregs are expanded within donors consistent with </a:t>
              </a:r>
              <a:r>
                <a:rPr lang="en-US" sz="1800" i="1" dirty="0">
                  <a:latin typeface="Arial" panose="020B0604020202020204" pitchFamily="34" charset="0"/>
                  <a:cs typeface="Arial" panose="020B0604020202020204" pitchFamily="34" charset="0"/>
                </a:rPr>
                <a:t>in</a:t>
              </a:r>
              <a:r>
                <a:rPr lang="en-US" sz="1800" dirty="0">
                  <a:latin typeface="Arial" panose="020B0604020202020204" pitchFamily="34" charset="0"/>
                  <a:cs typeface="Arial" panose="020B0604020202020204" pitchFamily="34" charset="0"/>
                </a:rPr>
                <a:t> </a:t>
              </a:r>
              <a:r>
                <a:rPr lang="en-US" sz="1800" i="1" dirty="0">
                  <a:latin typeface="Arial" panose="020B0604020202020204" pitchFamily="34" charset="0"/>
                  <a:cs typeface="Arial" panose="020B0604020202020204" pitchFamily="34" charset="0"/>
                </a:rPr>
                <a:t>vivo</a:t>
              </a:r>
              <a:r>
                <a:rPr lang="en-US" sz="1800" dirty="0">
                  <a:latin typeface="Arial" panose="020B0604020202020204" pitchFamily="34" charset="0"/>
                  <a:cs typeface="Arial" panose="020B0604020202020204" pitchFamily="34" charset="0"/>
                </a:rPr>
                <a:t> ag experience. </a:t>
              </a:r>
            </a:p>
            <a:p>
              <a:pPr marL="285750" indent="-285750">
                <a:spcAft>
                  <a:spcPts val="1200"/>
                </a:spcAft>
                <a:buClr>
                  <a:schemeClr val="accent5"/>
                </a:buClr>
                <a:buFont typeface="Wingdings" panose="05000000000000000000" pitchFamily="2" charset="2"/>
                <a:buChar char="§"/>
              </a:pP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and Treg share TRA chains between donors.</a:t>
              </a:r>
            </a:p>
            <a:p>
              <a:pPr marL="285750" indent="-285750">
                <a:spcAft>
                  <a:spcPts val="1200"/>
                </a:spcAft>
                <a:buClr>
                  <a:schemeClr val="accent5"/>
                </a:buClr>
                <a:buFont typeface="Wingdings" panose="05000000000000000000" pitchFamily="2" charset="2"/>
                <a:buChar char="§"/>
              </a:pPr>
              <a:r>
                <a:rPr lang="en-US" sz="1800" dirty="0">
                  <a:latin typeface="Arial" panose="020B0604020202020204" pitchFamily="34" charset="0"/>
                  <a:cs typeface="Arial" panose="020B0604020202020204" pitchFamily="34" charset="0"/>
                </a:rPr>
                <a:t>Few TCR chains are shared between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and Tregs. </a:t>
              </a:r>
            </a:p>
          </p:txBody>
        </p:sp>
        <p:grpSp>
          <p:nvGrpSpPr>
            <p:cNvPr id="303" name="Group 302">
              <a:extLst>
                <a:ext uri="{FF2B5EF4-FFF2-40B4-BE49-F238E27FC236}">
                  <a16:creationId xmlns:a16="http://schemas.microsoft.com/office/drawing/2014/main" id="{E1658289-29ED-423E-9CC5-F39F8987A95A}"/>
                </a:ext>
              </a:extLst>
            </p:cNvPr>
            <p:cNvGrpSpPr/>
            <p:nvPr/>
          </p:nvGrpSpPr>
          <p:grpSpPr>
            <a:xfrm>
              <a:off x="19421859" y="21766799"/>
              <a:ext cx="10562697" cy="4658441"/>
              <a:chOff x="19421859" y="21766799"/>
              <a:chExt cx="10562697" cy="4658441"/>
            </a:xfrm>
          </p:grpSpPr>
          <p:pic>
            <p:nvPicPr>
              <p:cNvPr id="302" name="Picture 301">
                <a:extLst>
                  <a:ext uri="{FF2B5EF4-FFF2-40B4-BE49-F238E27FC236}">
                    <a16:creationId xmlns:a16="http://schemas.microsoft.com/office/drawing/2014/main" id="{028E0FAC-5346-A43A-5E9E-873750938A26}"/>
                  </a:ext>
                </a:extLst>
              </p:cNvPr>
              <p:cNvPicPr>
                <a:picLocks noChangeAspect="1"/>
              </p:cNvPicPr>
              <p:nvPr/>
            </p:nvPicPr>
            <p:blipFill>
              <a:blip r:embed="rId30"/>
              <a:stretch>
                <a:fillRect/>
              </a:stretch>
            </p:blipFill>
            <p:spPr>
              <a:xfrm>
                <a:off x="24086733" y="22138105"/>
                <a:ext cx="4183447" cy="4174212"/>
              </a:xfrm>
              <a:prstGeom prst="rect">
                <a:avLst/>
              </a:prstGeom>
            </p:spPr>
          </p:pic>
          <p:pic>
            <p:nvPicPr>
              <p:cNvPr id="300" name="Picture 299">
                <a:extLst>
                  <a:ext uri="{FF2B5EF4-FFF2-40B4-BE49-F238E27FC236}">
                    <a16:creationId xmlns:a16="http://schemas.microsoft.com/office/drawing/2014/main" id="{4DCB28B2-0D77-988C-EC99-9CA8E94970EC}"/>
                  </a:ext>
                </a:extLst>
              </p:cNvPr>
              <p:cNvPicPr>
                <a:picLocks noChangeAspect="1"/>
              </p:cNvPicPr>
              <p:nvPr/>
            </p:nvPicPr>
            <p:blipFill>
              <a:blip r:embed="rId31"/>
              <a:stretch>
                <a:fillRect/>
              </a:stretch>
            </p:blipFill>
            <p:spPr>
              <a:xfrm>
                <a:off x="19421859" y="21921075"/>
                <a:ext cx="4256482" cy="4504165"/>
              </a:xfrm>
              <a:prstGeom prst="rect">
                <a:avLst/>
              </a:prstGeom>
            </p:spPr>
          </p:pic>
          <p:sp>
            <p:nvSpPr>
              <p:cNvPr id="86" name="TextBox 85">
                <a:extLst>
                  <a:ext uri="{FF2B5EF4-FFF2-40B4-BE49-F238E27FC236}">
                    <a16:creationId xmlns:a16="http://schemas.microsoft.com/office/drawing/2014/main" id="{62CFAC8C-0BAF-2080-DAFC-B397AB6CAA03}"/>
                  </a:ext>
                </a:extLst>
              </p:cNvPr>
              <p:cNvSpPr txBox="1"/>
              <p:nvPr/>
            </p:nvSpPr>
            <p:spPr>
              <a:xfrm>
                <a:off x="20522907" y="21766799"/>
                <a:ext cx="1759456"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TRA chains</a:t>
                </a:r>
              </a:p>
            </p:txBody>
          </p:sp>
          <p:pic>
            <p:nvPicPr>
              <p:cNvPr id="217" name="Picture 216">
                <a:extLst>
                  <a:ext uri="{FF2B5EF4-FFF2-40B4-BE49-F238E27FC236}">
                    <a16:creationId xmlns:a16="http://schemas.microsoft.com/office/drawing/2014/main" id="{544C656E-C20D-D90F-6E4A-FA99B9ADC49B}"/>
                  </a:ext>
                </a:extLst>
              </p:cNvPr>
              <p:cNvPicPr>
                <a:picLocks noChangeAspect="1"/>
              </p:cNvPicPr>
              <p:nvPr/>
            </p:nvPicPr>
            <p:blipFill rotWithShape="1">
              <a:blip r:embed="rId32"/>
              <a:srcRect l="73819" t="43533" r="4865" b="42797"/>
              <a:stretch/>
            </p:blipFill>
            <p:spPr>
              <a:xfrm>
                <a:off x="28088480" y="23739699"/>
                <a:ext cx="1896076" cy="921103"/>
              </a:xfrm>
              <a:prstGeom prst="rect">
                <a:avLst/>
              </a:prstGeom>
            </p:spPr>
          </p:pic>
          <p:sp>
            <p:nvSpPr>
              <p:cNvPr id="218" name="TextBox 217">
                <a:extLst>
                  <a:ext uri="{FF2B5EF4-FFF2-40B4-BE49-F238E27FC236}">
                    <a16:creationId xmlns:a16="http://schemas.microsoft.com/office/drawing/2014/main" id="{09A27928-3B92-BD99-6484-4AE3C0B1D24D}"/>
                  </a:ext>
                </a:extLst>
              </p:cNvPr>
              <p:cNvSpPr txBox="1"/>
              <p:nvPr/>
            </p:nvSpPr>
            <p:spPr>
              <a:xfrm>
                <a:off x="25127609" y="21773818"/>
                <a:ext cx="2585056" cy="66233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TRB chains</a:t>
                </a:r>
              </a:p>
            </p:txBody>
          </p:sp>
          <p:pic>
            <p:nvPicPr>
              <p:cNvPr id="219" name="Picture 218">
                <a:extLst>
                  <a:ext uri="{FF2B5EF4-FFF2-40B4-BE49-F238E27FC236}">
                    <a16:creationId xmlns:a16="http://schemas.microsoft.com/office/drawing/2014/main" id="{63BBF734-E1C3-3846-CFD3-9EDB14A24AE6}"/>
                  </a:ext>
                </a:extLst>
              </p:cNvPr>
              <p:cNvPicPr>
                <a:picLocks noChangeAspect="1"/>
              </p:cNvPicPr>
              <p:nvPr/>
            </p:nvPicPr>
            <p:blipFill rotWithShape="1">
              <a:blip r:embed="rId33"/>
              <a:srcRect l="74652" t="37212" b="39902"/>
              <a:stretch/>
            </p:blipFill>
            <p:spPr>
              <a:xfrm>
                <a:off x="28291156" y="22777196"/>
                <a:ext cx="1518580" cy="1090137"/>
              </a:xfrm>
              <a:prstGeom prst="rect">
                <a:avLst/>
              </a:prstGeom>
            </p:spPr>
          </p:pic>
        </p:grpSp>
        <p:sp>
          <p:nvSpPr>
            <p:cNvPr id="221" name="TextBox 220">
              <a:extLst>
                <a:ext uri="{FF2B5EF4-FFF2-40B4-BE49-F238E27FC236}">
                  <a16:creationId xmlns:a16="http://schemas.microsoft.com/office/drawing/2014/main" id="{C83DD23B-5AFB-441E-611C-FE82E4789EF7}"/>
                </a:ext>
              </a:extLst>
            </p:cNvPr>
            <p:cNvSpPr txBox="1"/>
            <p:nvPr/>
          </p:nvSpPr>
          <p:spPr>
            <a:xfrm>
              <a:off x="18580716" y="26214581"/>
              <a:ext cx="12493267" cy="523220"/>
            </a:xfrm>
            <a:prstGeom prst="rect">
              <a:avLst/>
            </a:prstGeom>
            <a:noFill/>
          </p:spPr>
          <p:txBody>
            <a:bodyPr wrap="square" rtlCol="0">
              <a:spAutoFit/>
            </a:bodyPr>
            <a:lstStyle/>
            <a:p>
              <a:r>
                <a:rPr lang="en-US" sz="1400" dirty="0" err="1">
                  <a:latin typeface="Arial" panose="020B0604020202020204" pitchFamily="34" charset="0"/>
                  <a:cs typeface="Arial" panose="020B0604020202020204" pitchFamily="34" charset="0"/>
                </a:rPr>
                <a:t>Circos</a:t>
              </a:r>
              <a:r>
                <a:rPr lang="en-US" sz="1400" dirty="0">
                  <a:latin typeface="Arial" panose="020B0604020202020204" pitchFamily="34" charset="0"/>
                  <a:cs typeface="Arial" panose="020B0604020202020204" pitchFamily="34" charset="0"/>
                </a:rPr>
                <a:t> plots depict TCR chain sharing from all Treg and </a:t>
              </a:r>
              <a:r>
                <a:rPr lang="en-US" sz="1400" dirty="0" err="1">
                  <a:latin typeface="Arial" panose="020B0604020202020204" pitchFamily="34" charset="0"/>
                  <a:cs typeface="Arial" panose="020B0604020202020204" pitchFamily="34" charset="0"/>
                </a:rPr>
                <a:t>Tconv</a:t>
              </a:r>
              <a:r>
                <a:rPr lang="en-US" sz="1400" dirty="0">
                  <a:latin typeface="Arial" panose="020B0604020202020204" pitchFamily="34" charset="0"/>
                  <a:cs typeface="Arial" panose="020B0604020202020204" pitchFamily="34" charset="0"/>
                </a:rPr>
                <a:t> cells. The outer ring shows cell type, the middle ring represents group, and the inner ring is colored by TCR sequence. Lines connect individual cells sharing TCR chains. Sharing was defined as identical nucleotide sequence of TRA and TRB chains.</a:t>
              </a:r>
            </a:p>
          </p:txBody>
        </p:sp>
        <p:sp>
          <p:nvSpPr>
            <p:cNvPr id="225" name="Rectangle 224">
              <a:extLst>
                <a:ext uri="{FF2B5EF4-FFF2-40B4-BE49-F238E27FC236}">
                  <a16:creationId xmlns:a16="http://schemas.microsoft.com/office/drawing/2014/main" id="{37379893-FC60-04A1-8BE5-12A943C5E3A4}"/>
                </a:ext>
              </a:extLst>
            </p:cNvPr>
            <p:cNvSpPr/>
            <p:nvPr/>
          </p:nvSpPr>
          <p:spPr>
            <a:xfrm>
              <a:off x="18256445" y="20457059"/>
              <a:ext cx="13047681" cy="6346549"/>
            </a:xfrm>
            <a:prstGeom prst="rect">
              <a:avLst/>
            </a:prstGeom>
            <a:noFill/>
            <a:ln>
              <a:solidFill>
                <a:srgbClr val="A4E0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TextBox 238">
            <a:extLst>
              <a:ext uri="{FF2B5EF4-FFF2-40B4-BE49-F238E27FC236}">
                <a16:creationId xmlns:a16="http://schemas.microsoft.com/office/drawing/2014/main" id="{2B7E28CF-01B6-7864-8930-7B24B208E32F}"/>
              </a:ext>
            </a:extLst>
          </p:cNvPr>
          <p:cNvSpPr txBox="1"/>
          <p:nvPr/>
        </p:nvSpPr>
        <p:spPr>
          <a:xfrm>
            <a:off x="18185732" y="27155873"/>
            <a:ext cx="13614189" cy="646331"/>
          </a:xfrm>
          <a:prstGeom prst="rect">
            <a:avLst/>
          </a:prstGeom>
          <a:noFill/>
        </p:spPr>
        <p:txBody>
          <a:bodyPr wrap="square" rtlCol="0">
            <a:spAutoFit/>
          </a:bodyPr>
          <a:lstStyle/>
          <a:p>
            <a:pPr marL="342900" indent="-342900">
              <a:buFont typeface="+mj-lt"/>
              <a:buAutoNum type="alphaUcPeriod" startAt="2"/>
            </a:pPr>
            <a:r>
              <a:rPr lang="en-US" sz="1800" dirty="0">
                <a:latin typeface="Arial" panose="020B0604020202020204" pitchFamily="34" charset="0"/>
                <a:cs typeface="Arial" panose="020B0604020202020204" pitchFamily="34" charset="0"/>
              </a:rPr>
              <a:t>Tregs have more expanded TCR junctions per donor than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cells but there is no significant difference in expansion between T1D vs control donors for either cell type.</a:t>
            </a:r>
          </a:p>
        </p:txBody>
      </p:sp>
      <p:grpSp>
        <p:nvGrpSpPr>
          <p:cNvPr id="298" name="Group 297">
            <a:extLst>
              <a:ext uri="{FF2B5EF4-FFF2-40B4-BE49-F238E27FC236}">
                <a16:creationId xmlns:a16="http://schemas.microsoft.com/office/drawing/2014/main" id="{40369E28-E0E5-2AE6-7509-75FA656B467D}"/>
              </a:ext>
            </a:extLst>
          </p:cNvPr>
          <p:cNvGrpSpPr/>
          <p:nvPr/>
        </p:nvGrpSpPr>
        <p:grpSpPr>
          <a:xfrm>
            <a:off x="18277720" y="27932068"/>
            <a:ext cx="13047681" cy="4750755"/>
            <a:chOff x="18277720" y="27874918"/>
            <a:chExt cx="13047681" cy="4750755"/>
          </a:xfrm>
        </p:grpSpPr>
        <p:sp>
          <p:nvSpPr>
            <p:cNvPr id="235" name="Rectangle 234">
              <a:extLst>
                <a:ext uri="{FF2B5EF4-FFF2-40B4-BE49-F238E27FC236}">
                  <a16:creationId xmlns:a16="http://schemas.microsoft.com/office/drawing/2014/main" id="{BC737B9F-9667-55F5-8FE4-333D1DF82731}"/>
                </a:ext>
              </a:extLst>
            </p:cNvPr>
            <p:cNvSpPr/>
            <p:nvPr/>
          </p:nvSpPr>
          <p:spPr>
            <a:xfrm>
              <a:off x="18277720" y="27874918"/>
              <a:ext cx="13047681" cy="4750755"/>
            </a:xfrm>
            <a:prstGeom prst="rect">
              <a:avLst/>
            </a:prstGeom>
            <a:noFill/>
            <a:ln>
              <a:solidFill>
                <a:srgbClr val="A4E0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6" name="Group 275">
              <a:extLst>
                <a:ext uri="{FF2B5EF4-FFF2-40B4-BE49-F238E27FC236}">
                  <a16:creationId xmlns:a16="http://schemas.microsoft.com/office/drawing/2014/main" id="{CCB1E175-CF4B-D9BF-2DB6-8264BECDDF73}"/>
                </a:ext>
              </a:extLst>
            </p:cNvPr>
            <p:cNvGrpSpPr/>
            <p:nvPr/>
          </p:nvGrpSpPr>
          <p:grpSpPr>
            <a:xfrm>
              <a:off x="25059010" y="28287643"/>
              <a:ext cx="5137807" cy="3673228"/>
              <a:chOff x="24705084" y="28287643"/>
              <a:chExt cx="5137807" cy="3673228"/>
            </a:xfrm>
          </p:grpSpPr>
          <p:grpSp>
            <p:nvGrpSpPr>
              <p:cNvPr id="253" name="Group 252">
                <a:extLst>
                  <a:ext uri="{FF2B5EF4-FFF2-40B4-BE49-F238E27FC236}">
                    <a16:creationId xmlns:a16="http://schemas.microsoft.com/office/drawing/2014/main" id="{FB87F882-4668-17E7-3CDA-57BA31C96F09}"/>
                  </a:ext>
                </a:extLst>
              </p:cNvPr>
              <p:cNvGrpSpPr/>
              <p:nvPr/>
            </p:nvGrpSpPr>
            <p:grpSpPr>
              <a:xfrm>
                <a:off x="24705084" y="28652039"/>
                <a:ext cx="5058096" cy="3308832"/>
                <a:chOff x="6806019" y="3445562"/>
                <a:chExt cx="3651774" cy="2196109"/>
              </a:xfrm>
            </p:grpSpPr>
            <p:sp>
              <p:nvSpPr>
                <p:cNvPr id="255" name="TextBox 254">
                  <a:extLst>
                    <a:ext uri="{FF2B5EF4-FFF2-40B4-BE49-F238E27FC236}">
                      <a16:creationId xmlns:a16="http://schemas.microsoft.com/office/drawing/2014/main" id="{7A4468C0-5394-0C02-303F-5D9A53456577}"/>
                    </a:ext>
                  </a:extLst>
                </p:cNvPr>
                <p:cNvSpPr txBox="1"/>
                <p:nvPr/>
              </p:nvSpPr>
              <p:spPr>
                <a:xfrm rot="16200000">
                  <a:off x="6410932" y="4269877"/>
                  <a:ext cx="1192769" cy="402595"/>
                </a:xfrm>
                <a:prstGeom prst="rect">
                  <a:avLst/>
                </a:prstGeom>
                <a:noFill/>
              </p:spPr>
              <p:txBody>
                <a:bodyPr wrap="none" rtlCol="0">
                  <a:spAutoFit/>
                </a:bodyPr>
                <a:lstStyle/>
                <a:p>
                  <a:pPr algn="ctr"/>
                  <a:r>
                    <a:rPr lang="en-US" sz="1400" dirty="0">
                      <a:latin typeface="Arial" panose="020B0604020202020204" pitchFamily="34" charset="0"/>
                      <a:cs typeface="Arial" panose="020B0604020202020204" pitchFamily="34" charset="0"/>
                    </a:rPr>
                    <a:t>Inverse Simpson’s</a:t>
                  </a:r>
                </a:p>
                <a:p>
                  <a:pPr algn="ctr"/>
                  <a:r>
                    <a:rPr lang="en-US" sz="1400" dirty="0">
                      <a:latin typeface="Arial" panose="020B0604020202020204" pitchFamily="34" charset="0"/>
                      <a:cs typeface="Arial" panose="020B0604020202020204" pitchFamily="34" charset="0"/>
                    </a:rPr>
                    <a:t>diversity</a:t>
                  </a:r>
                </a:p>
              </p:txBody>
            </p:sp>
            <p:pic>
              <p:nvPicPr>
                <p:cNvPr id="256" name="Picture 255">
                  <a:extLst>
                    <a:ext uri="{FF2B5EF4-FFF2-40B4-BE49-F238E27FC236}">
                      <a16:creationId xmlns:a16="http://schemas.microsoft.com/office/drawing/2014/main" id="{9A1A0211-6F42-C209-84D4-F9BB47522821}"/>
                    </a:ext>
                  </a:extLst>
                </p:cNvPr>
                <p:cNvPicPr>
                  <a:picLocks noChangeAspect="1"/>
                </p:cNvPicPr>
                <p:nvPr/>
              </p:nvPicPr>
              <p:blipFill rotWithShape="1">
                <a:blip r:embed="rId34"/>
                <a:srcRect l="13432" t="22439" r="26895" b="8532"/>
                <a:stretch/>
              </p:blipFill>
              <p:spPr>
                <a:xfrm>
                  <a:off x="7378810" y="3762703"/>
                  <a:ext cx="3078983" cy="1524000"/>
                </a:xfrm>
                <a:prstGeom prst="rect">
                  <a:avLst/>
                </a:prstGeom>
              </p:spPr>
            </p:pic>
            <p:sp>
              <p:nvSpPr>
                <p:cNvPr id="257" name="Rectangle 256">
                  <a:extLst>
                    <a:ext uri="{FF2B5EF4-FFF2-40B4-BE49-F238E27FC236}">
                      <a16:creationId xmlns:a16="http://schemas.microsoft.com/office/drawing/2014/main" id="{E3C175EC-2C2B-8C7D-1D21-F09E1BF2CFDD}"/>
                    </a:ext>
                  </a:extLst>
                </p:cNvPr>
                <p:cNvSpPr/>
                <p:nvPr/>
              </p:nvSpPr>
              <p:spPr>
                <a:xfrm>
                  <a:off x="7479763" y="3470543"/>
                  <a:ext cx="1376116" cy="316064"/>
                </a:xfrm>
                <a:prstGeom prst="rect">
                  <a:avLst/>
                </a:prstGeom>
                <a:solidFill>
                  <a:schemeClr val="bg2">
                    <a:lumMod val="90000"/>
                  </a:schemeClr>
                </a:solidFill>
                <a:ln w="19050">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258" name="Rectangle 257">
                  <a:extLst>
                    <a:ext uri="{FF2B5EF4-FFF2-40B4-BE49-F238E27FC236}">
                      <a16:creationId xmlns:a16="http://schemas.microsoft.com/office/drawing/2014/main" id="{054E470C-DB4A-3498-44A6-25807ECD5AB7}"/>
                    </a:ext>
                  </a:extLst>
                </p:cNvPr>
                <p:cNvSpPr/>
                <p:nvPr/>
              </p:nvSpPr>
              <p:spPr>
                <a:xfrm>
                  <a:off x="8976528" y="3470543"/>
                  <a:ext cx="1388915" cy="316064"/>
                </a:xfrm>
                <a:prstGeom prst="rect">
                  <a:avLst/>
                </a:prstGeom>
                <a:solidFill>
                  <a:schemeClr val="bg2">
                    <a:lumMod val="90000"/>
                  </a:schemeClr>
                </a:solidFill>
                <a:ln w="19050">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259" name="TextBox 258">
                  <a:extLst>
                    <a:ext uri="{FF2B5EF4-FFF2-40B4-BE49-F238E27FC236}">
                      <a16:creationId xmlns:a16="http://schemas.microsoft.com/office/drawing/2014/main" id="{2B791B2D-5201-AA7B-137F-9AE586557DA5}"/>
                    </a:ext>
                  </a:extLst>
                </p:cNvPr>
                <p:cNvSpPr txBox="1"/>
                <p:nvPr/>
              </p:nvSpPr>
              <p:spPr>
                <a:xfrm>
                  <a:off x="7930771" y="3445562"/>
                  <a:ext cx="392561" cy="204275"/>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TRA</a:t>
                  </a:r>
                </a:p>
              </p:txBody>
            </p:sp>
            <p:sp>
              <p:nvSpPr>
                <p:cNvPr id="260" name="TextBox 259">
                  <a:extLst>
                    <a:ext uri="{FF2B5EF4-FFF2-40B4-BE49-F238E27FC236}">
                      <a16:creationId xmlns:a16="http://schemas.microsoft.com/office/drawing/2014/main" id="{EE6EF90B-0078-A88B-7EFA-1D8C3367FD29}"/>
                    </a:ext>
                  </a:extLst>
                </p:cNvPr>
                <p:cNvSpPr txBox="1"/>
                <p:nvPr/>
              </p:nvSpPr>
              <p:spPr>
                <a:xfrm>
                  <a:off x="9397995" y="3445562"/>
                  <a:ext cx="392561" cy="204275"/>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TRB</a:t>
                  </a:r>
                </a:p>
              </p:txBody>
            </p:sp>
            <p:sp>
              <p:nvSpPr>
                <p:cNvPr id="261" name="TextBox 260">
                  <a:extLst>
                    <a:ext uri="{FF2B5EF4-FFF2-40B4-BE49-F238E27FC236}">
                      <a16:creationId xmlns:a16="http://schemas.microsoft.com/office/drawing/2014/main" id="{C9A71506-783F-7616-B5D3-1AB8F83BC0BA}"/>
                    </a:ext>
                  </a:extLst>
                </p:cNvPr>
                <p:cNvSpPr txBox="1"/>
                <p:nvPr/>
              </p:nvSpPr>
              <p:spPr>
                <a:xfrm>
                  <a:off x="7667270" y="3565367"/>
                  <a:ext cx="1023297" cy="204275"/>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p-value: 0.0132</a:t>
                  </a:r>
                </a:p>
              </p:txBody>
            </p:sp>
            <p:sp>
              <p:nvSpPr>
                <p:cNvPr id="262" name="TextBox 261">
                  <a:extLst>
                    <a:ext uri="{FF2B5EF4-FFF2-40B4-BE49-F238E27FC236}">
                      <a16:creationId xmlns:a16="http://schemas.microsoft.com/office/drawing/2014/main" id="{D33EAD93-AD57-6629-2ED3-129AD4392FDD}"/>
                    </a:ext>
                  </a:extLst>
                </p:cNvPr>
                <p:cNvSpPr txBox="1"/>
                <p:nvPr/>
              </p:nvSpPr>
              <p:spPr>
                <a:xfrm>
                  <a:off x="9125356" y="3574648"/>
                  <a:ext cx="1023297" cy="204275"/>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p-value: 0.0169</a:t>
                  </a:r>
                </a:p>
              </p:txBody>
            </p:sp>
            <p:grpSp>
              <p:nvGrpSpPr>
                <p:cNvPr id="263" name="Group 262">
                  <a:extLst>
                    <a:ext uri="{FF2B5EF4-FFF2-40B4-BE49-F238E27FC236}">
                      <a16:creationId xmlns:a16="http://schemas.microsoft.com/office/drawing/2014/main" id="{59BBC4B5-D444-D6CD-C4AF-B2BA38AAAFBB}"/>
                    </a:ext>
                  </a:extLst>
                </p:cNvPr>
                <p:cNvGrpSpPr/>
                <p:nvPr/>
              </p:nvGrpSpPr>
              <p:grpSpPr>
                <a:xfrm>
                  <a:off x="7137617" y="3691243"/>
                  <a:ext cx="324604" cy="1608111"/>
                  <a:chOff x="7012121" y="3691243"/>
                  <a:chExt cx="324604" cy="1608111"/>
                </a:xfrm>
              </p:grpSpPr>
              <p:sp>
                <p:nvSpPr>
                  <p:cNvPr id="269" name="TextBox 268">
                    <a:extLst>
                      <a:ext uri="{FF2B5EF4-FFF2-40B4-BE49-F238E27FC236}">
                        <a16:creationId xmlns:a16="http://schemas.microsoft.com/office/drawing/2014/main" id="{6551B59A-58DB-A4C7-D873-E955B753589B}"/>
                      </a:ext>
                    </a:extLst>
                  </p:cNvPr>
                  <p:cNvSpPr txBox="1"/>
                  <p:nvPr/>
                </p:nvSpPr>
                <p:spPr>
                  <a:xfrm>
                    <a:off x="7140361" y="5120815"/>
                    <a:ext cx="196364" cy="178539"/>
                  </a:xfrm>
                  <a:prstGeom prst="rect">
                    <a:avLst/>
                  </a:prstGeom>
                  <a:noFill/>
                </p:spPr>
                <p:txBody>
                  <a:bodyPr wrap="none" rtlCol="0">
                    <a:spAutoFit/>
                  </a:bodyPr>
                  <a:lstStyle/>
                  <a:p>
                    <a:r>
                      <a:rPr lang="en-US" sz="1000" dirty="0">
                        <a:latin typeface="Arial" panose="020B0604020202020204" pitchFamily="34" charset="0"/>
                        <a:cs typeface="Arial" panose="020B0604020202020204" pitchFamily="34" charset="0"/>
                      </a:rPr>
                      <a:t>0</a:t>
                    </a:r>
                  </a:p>
                </p:txBody>
              </p:sp>
              <p:sp>
                <p:nvSpPr>
                  <p:cNvPr id="270" name="TextBox 269">
                    <a:extLst>
                      <a:ext uri="{FF2B5EF4-FFF2-40B4-BE49-F238E27FC236}">
                        <a16:creationId xmlns:a16="http://schemas.microsoft.com/office/drawing/2014/main" id="{E3CA2D88-5BF0-0D26-DDF5-5C5CEAECB42B}"/>
                      </a:ext>
                    </a:extLst>
                  </p:cNvPr>
                  <p:cNvSpPr txBox="1"/>
                  <p:nvPr/>
                </p:nvSpPr>
                <p:spPr>
                  <a:xfrm>
                    <a:off x="7076241" y="4628487"/>
                    <a:ext cx="250635" cy="178539"/>
                  </a:xfrm>
                  <a:prstGeom prst="rect">
                    <a:avLst/>
                  </a:prstGeom>
                  <a:noFill/>
                </p:spPr>
                <p:txBody>
                  <a:bodyPr wrap="none" rtlCol="0">
                    <a:spAutoFit/>
                  </a:bodyPr>
                  <a:lstStyle/>
                  <a:p>
                    <a:r>
                      <a:rPr lang="en-US" sz="1000" dirty="0">
                        <a:latin typeface="Arial" panose="020B0604020202020204" pitchFamily="34" charset="0"/>
                        <a:cs typeface="Arial" panose="020B0604020202020204" pitchFamily="34" charset="0"/>
                      </a:rPr>
                      <a:t>50</a:t>
                    </a:r>
                  </a:p>
                </p:txBody>
              </p:sp>
              <p:sp>
                <p:nvSpPr>
                  <p:cNvPr id="271" name="TextBox 270">
                    <a:extLst>
                      <a:ext uri="{FF2B5EF4-FFF2-40B4-BE49-F238E27FC236}">
                        <a16:creationId xmlns:a16="http://schemas.microsoft.com/office/drawing/2014/main" id="{25EF347B-90E8-E9C6-31AA-292F4C18ED4A}"/>
                      </a:ext>
                    </a:extLst>
                  </p:cNvPr>
                  <p:cNvSpPr txBox="1"/>
                  <p:nvPr/>
                </p:nvSpPr>
                <p:spPr>
                  <a:xfrm>
                    <a:off x="7012121" y="4136159"/>
                    <a:ext cx="304906" cy="178539"/>
                  </a:xfrm>
                  <a:prstGeom prst="rect">
                    <a:avLst/>
                  </a:prstGeom>
                  <a:noFill/>
                </p:spPr>
                <p:txBody>
                  <a:bodyPr wrap="none" rtlCol="0">
                    <a:spAutoFit/>
                  </a:bodyPr>
                  <a:lstStyle/>
                  <a:p>
                    <a:r>
                      <a:rPr lang="en-US" sz="1000" dirty="0">
                        <a:latin typeface="Arial" panose="020B0604020202020204" pitchFamily="34" charset="0"/>
                        <a:cs typeface="Arial" panose="020B0604020202020204" pitchFamily="34" charset="0"/>
                      </a:rPr>
                      <a:t>100</a:t>
                    </a:r>
                  </a:p>
                </p:txBody>
              </p:sp>
              <p:sp>
                <p:nvSpPr>
                  <p:cNvPr id="272" name="TextBox 271">
                    <a:extLst>
                      <a:ext uri="{FF2B5EF4-FFF2-40B4-BE49-F238E27FC236}">
                        <a16:creationId xmlns:a16="http://schemas.microsoft.com/office/drawing/2014/main" id="{50546DDF-71F7-BA46-2660-FCF209B69AD2}"/>
                      </a:ext>
                    </a:extLst>
                  </p:cNvPr>
                  <p:cNvSpPr txBox="1"/>
                  <p:nvPr/>
                </p:nvSpPr>
                <p:spPr>
                  <a:xfrm>
                    <a:off x="7012121" y="3691243"/>
                    <a:ext cx="304906" cy="178539"/>
                  </a:xfrm>
                  <a:prstGeom prst="rect">
                    <a:avLst/>
                  </a:prstGeom>
                  <a:noFill/>
                </p:spPr>
                <p:txBody>
                  <a:bodyPr wrap="none" rtlCol="0">
                    <a:spAutoFit/>
                  </a:bodyPr>
                  <a:lstStyle/>
                  <a:p>
                    <a:r>
                      <a:rPr lang="en-US" sz="1000" dirty="0">
                        <a:latin typeface="Arial" panose="020B0604020202020204" pitchFamily="34" charset="0"/>
                        <a:cs typeface="Arial" panose="020B0604020202020204" pitchFamily="34" charset="0"/>
                      </a:rPr>
                      <a:t>150</a:t>
                    </a:r>
                  </a:p>
                </p:txBody>
              </p:sp>
            </p:grpSp>
            <p:sp>
              <p:nvSpPr>
                <p:cNvPr id="264" name="TextBox 263">
                  <a:extLst>
                    <a:ext uri="{FF2B5EF4-FFF2-40B4-BE49-F238E27FC236}">
                      <a16:creationId xmlns:a16="http://schemas.microsoft.com/office/drawing/2014/main" id="{91D1A474-4189-753B-D375-DF20A2C3681F}"/>
                    </a:ext>
                  </a:extLst>
                </p:cNvPr>
                <p:cNvSpPr txBox="1"/>
                <p:nvPr/>
              </p:nvSpPr>
              <p:spPr>
                <a:xfrm>
                  <a:off x="7588944" y="5241215"/>
                  <a:ext cx="470796" cy="204275"/>
                </a:xfrm>
                <a:prstGeom prst="rect">
                  <a:avLst/>
                </a:prstGeom>
                <a:noFill/>
              </p:spPr>
              <p:txBody>
                <a:bodyPr wrap="none" rtlCol="0">
                  <a:spAutoFit/>
                </a:bodyPr>
                <a:lstStyle/>
                <a:p>
                  <a:r>
                    <a:rPr lang="en-US" sz="1400" dirty="0" err="1">
                      <a:latin typeface="Arial" panose="020B0604020202020204" pitchFamily="34" charset="0"/>
                      <a:cs typeface="Arial" panose="020B0604020202020204" pitchFamily="34" charset="0"/>
                    </a:rPr>
                    <a:t>Tconv</a:t>
                  </a:r>
                  <a:endParaRPr lang="en-US" sz="1400" dirty="0">
                    <a:latin typeface="Arial" panose="020B0604020202020204" pitchFamily="34" charset="0"/>
                    <a:cs typeface="Arial" panose="020B0604020202020204" pitchFamily="34" charset="0"/>
                  </a:endParaRPr>
                </a:p>
              </p:txBody>
            </p:sp>
            <p:sp>
              <p:nvSpPr>
                <p:cNvPr id="265" name="TextBox 264">
                  <a:extLst>
                    <a:ext uri="{FF2B5EF4-FFF2-40B4-BE49-F238E27FC236}">
                      <a16:creationId xmlns:a16="http://schemas.microsoft.com/office/drawing/2014/main" id="{FD8BEFBF-B5C6-D6F2-5D04-40CA65FB44E7}"/>
                    </a:ext>
                  </a:extLst>
                </p:cNvPr>
                <p:cNvSpPr txBox="1"/>
                <p:nvPr/>
              </p:nvSpPr>
              <p:spPr>
                <a:xfrm>
                  <a:off x="9095475" y="5241215"/>
                  <a:ext cx="470796" cy="204275"/>
                </a:xfrm>
                <a:prstGeom prst="rect">
                  <a:avLst/>
                </a:prstGeom>
                <a:noFill/>
              </p:spPr>
              <p:txBody>
                <a:bodyPr wrap="none" rtlCol="0">
                  <a:spAutoFit/>
                </a:bodyPr>
                <a:lstStyle/>
                <a:p>
                  <a:r>
                    <a:rPr lang="en-US" sz="1400" dirty="0" err="1">
                      <a:latin typeface="Arial" panose="020B0604020202020204" pitchFamily="34" charset="0"/>
                      <a:cs typeface="Arial" panose="020B0604020202020204" pitchFamily="34" charset="0"/>
                    </a:rPr>
                    <a:t>Tconv</a:t>
                  </a:r>
                  <a:endParaRPr lang="en-US" sz="1400" dirty="0">
                    <a:latin typeface="Arial" panose="020B0604020202020204" pitchFamily="34" charset="0"/>
                    <a:cs typeface="Arial" panose="020B0604020202020204" pitchFamily="34" charset="0"/>
                  </a:endParaRPr>
                </a:p>
              </p:txBody>
            </p:sp>
            <p:sp>
              <p:nvSpPr>
                <p:cNvPr id="266" name="TextBox 265">
                  <a:extLst>
                    <a:ext uri="{FF2B5EF4-FFF2-40B4-BE49-F238E27FC236}">
                      <a16:creationId xmlns:a16="http://schemas.microsoft.com/office/drawing/2014/main" id="{D41B7556-9E8F-F2D8-416D-D7A0017F4D86}"/>
                    </a:ext>
                  </a:extLst>
                </p:cNvPr>
                <p:cNvSpPr txBox="1"/>
                <p:nvPr/>
              </p:nvSpPr>
              <p:spPr>
                <a:xfrm>
                  <a:off x="8264445" y="5241215"/>
                  <a:ext cx="393534" cy="204275"/>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Treg</a:t>
                  </a:r>
                </a:p>
              </p:txBody>
            </p:sp>
            <p:sp>
              <p:nvSpPr>
                <p:cNvPr id="267" name="TextBox 266">
                  <a:extLst>
                    <a:ext uri="{FF2B5EF4-FFF2-40B4-BE49-F238E27FC236}">
                      <a16:creationId xmlns:a16="http://schemas.microsoft.com/office/drawing/2014/main" id="{6411BA25-CA4C-D50F-04A7-6163CB214986}"/>
                    </a:ext>
                  </a:extLst>
                </p:cNvPr>
                <p:cNvSpPr txBox="1"/>
                <p:nvPr/>
              </p:nvSpPr>
              <p:spPr>
                <a:xfrm>
                  <a:off x="9775329" y="5241215"/>
                  <a:ext cx="393534" cy="204275"/>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Treg</a:t>
                  </a:r>
                </a:p>
              </p:txBody>
            </p:sp>
            <p:sp>
              <p:nvSpPr>
                <p:cNvPr id="268" name="TextBox 267">
                  <a:extLst>
                    <a:ext uri="{FF2B5EF4-FFF2-40B4-BE49-F238E27FC236}">
                      <a16:creationId xmlns:a16="http://schemas.microsoft.com/office/drawing/2014/main" id="{575BCB76-415E-C1FC-1B6B-718BD486D9B9}"/>
                    </a:ext>
                  </a:extLst>
                </p:cNvPr>
                <p:cNvSpPr txBox="1"/>
                <p:nvPr/>
              </p:nvSpPr>
              <p:spPr>
                <a:xfrm>
                  <a:off x="8492063" y="5416969"/>
                  <a:ext cx="787899" cy="224702"/>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CD4 Type</a:t>
                  </a:r>
                </a:p>
              </p:txBody>
            </p:sp>
          </p:grpSp>
          <p:sp>
            <p:nvSpPr>
              <p:cNvPr id="254" name="TextBox 253">
                <a:extLst>
                  <a:ext uri="{FF2B5EF4-FFF2-40B4-BE49-F238E27FC236}">
                    <a16:creationId xmlns:a16="http://schemas.microsoft.com/office/drawing/2014/main" id="{3241DFCA-3513-13F9-9628-D79CE09B2937}"/>
                  </a:ext>
                </a:extLst>
              </p:cNvPr>
              <p:cNvSpPr txBox="1"/>
              <p:nvPr/>
            </p:nvSpPr>
            <p:spPr>
              <a:xfrm>
                <a:off x="25342009" y="28287643"/>
                <a:ext cx="4500882" cy="338554"/>
              </a:xfrm>
              <a:prstGeom prst="rect">
                <a:avLst/>
              </a:prstGeom>
              <a:noFill/>
            </p:spPr>
            <p:txBody>
              <a:bodyPr wrap="square" rtlCol="0">
                <a:spAutoFit/>
              </a:bodyPr>
              <a:lstStyle/>
              <a:p>
                <a:pPr algn="ctr"/>
                <a:r>
                  <a:rPr lang="en-US" sz="1600" dirty="0">
                    <a:latin typeface="Arial" panose="020B0604020202020204" pitchFamily="34" charset="0"/>
                    <a:cs typeface="Arial" panose="020B0604020202020204" pitchFamily="34" charset="0"/>
                  </a:rPr>
                  <a:t>Diversity of CDR3 aa sequences per donor</a:t>
                </a:r>
              </a:p>
            </p:txBody>
          </p:sp>
        </p:grpSp>
        <p:sp>
          <p:nvSpPr>
            <p:cNvPr id="273" name="TextBox 272">
              <a:extLst>
                <a:ext uri="{FF2B5EF4-FFF2-40B4-BE49-F238E27FC236}">
                  <a16:creationId xmlns:a16="http://schemas.microsoft.com/office/drawing/2014/main" id="{ED43D69A-BDE5-12F5-D644-5736682BD125}"/>
                </a:ext>
              </a:extLst>
            </p:cNvPr>
            <p:cNvSpPr txBox="1"/>
            <p:nvPr/>
          </p:nvSpPr>
          <p:spPr>
            <a:xfrm>
              <a:off x="19236445" y="31989656"/>
              <a:ext cx="10701457" cy="523220"/>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Analysis was performed by down sampling to equivalent numbers of </a:t>
              </a:r>
              <a:r>
                <a:rPr lang="en-US" sz="1400" dirty="0" err="1">
                  <a:latin typeface="Arial" panose="020B0604020202020204" pitchFamily="34" charset="0"/>
                  <a:cs typeface="Arial" panose="020B0604020202020204" pitchFamily="34" charset="0"/>
                </a:rPr>
                <a:t>Tconv</a:t>
              </a:r>
              <a:r>
                <a:rPr lang="en-US" sz="1400" dirty="0">
                  <a:latin typeface="Arial" panose="020B0604020202020204" pitchFamily="34" charset="0"/>
                  <a:cs typeface="Arial" panose="020B0604020202020204" pitchFamily="34" charset="0"/>
                </a:rPr>
                <a:t> and Treg cells. Down sampling was performed 100 times to assess significance.</a:t>
              </a:r>
            </a:p>
          </p:txBody>
        </p:sp>
        <p:grpSp>
          <p:nvGrpSpPr>
            <p:cNvPr id="278" name="Group 277">
              <a:extLst>
                <a:ext uri="{FF2B5EF4-FFF2-40B4-BE49-F238E27FC236}">
                  <a16:creationId xmlns:a16="http://schemas.microsoft.com/office/drawing/2014/main" id="{CE693A6E-7BD0-27DE-7EDC-BF27598F4F09}"/>
                </a:ext>
              </a:extLst>
            </p:cNvPr>
            <p:cNvGrpSpPr/>
            <p:nvPr/>
          </p:nvGrpSpPr>
          <p:grpSpPr>
            <a:xfrm>
              <a:off x="19040130" y="28030451"/>
              <a:ext cx="5664454" cy="3970434"/>
              <a:chOff x="19154430" y="28030451"/>
              <a:chExt cx="5664454" cy="3970434"/>
            </a:xfrm>
          </p:grpSpPr>
          <p:sp>
            <p:nvSpPr>
              <p:cNvPr id="249" name="TextBox 248">
                <a:extLst>
                  <a:ext uri="{FF2B5EF4-FFF2-40B4-BE49-F238E27FC236}">
                    <a16:creationId xmlns:a16="http://schemas.microsoft.com/office/drawing/2014/main" id="{300B9AA8-F3AC-43A0-2DC2-A00C2E22CEE4}"/>
                  </a:ext>
                </a:extLst>
              </p:cNvPr>
              <p:cNvSpPr txBox="1"/>
              <p:nvPr/>
            </p:nvSpPr>
            <p:spPr>
              <a:xfrm>
                <a:off x="19499542" y="28030451"/>
                <a:ext cx="4232455" cy="584775"/>
              </a:xfrm>
              <a:prstGeom prst="rect">
                <a:avLst/>
              </a:prstGeom>
              <a:noFill/>
            </p:spPr>
            <p:txBody>
              <a:bodyPr wrap="square" rtlCol="0">
                <a:spAutoFit/>
              </a:bodyPr>
              <a:lstStyle/>
              <a:p>
                <a:pPr algn="ctr"/>
                <a:r>
                  <a:rPr lang="en-US" sz="1600" dirty="0">
                    <a:latin typeface="Arial" panose="020B0604020202020204" pitchFamily="34" charset="0"/>
                    <a:cs typeface="Arial" panose="020B0604020202020204" pitchFamily="34" charset="0"/>
                  </a:rPr>
                  <a:t>Proportion of expanded CDR3 aa sequences per donor by cell type</a:t>
                </a:r>
              </a:p>
            </p:txBody>
          </p:sp>
          <p:pic>
            <p:nvPicPr>
              <p:cNvPr id="274" name="Picture 273">
                <a:extLst>
                  <a:ext uri="{FF2B5EF4-FFF2-40B4-BE49-F238E27FC236}">
                    <a16:creationId xmlns:a16="http://schemas.microsoft.com/office/drawing/2014/main" id="{AA310DA5-4238-B797-44DB-4AB585B179EB}"/>
                  </a:ext>
                </a:extLst>
              </p:cNvPr>
              <p:cNvPicPr>
                <a:picLocks noChangeAspect="1"/>
              </p:cNvPicPr>
              <p:nvPr/>
            </p:nvPicPr>
            <p:blipFill rotWithShape="1">
              <a:blip r:embed="rId35"/>
              <a:srcRect r="3218"/>
              <a:stretch/>
            </p:blipFill>
            <p:spPr>
              <a:xfrm>
                <a:off x="19154430" y="28565654"/>
                <a:ext cx="4784294" cy="3435231"/>
              </a:xfrm>
              <a:prstGeom prst="rect">
                <a:avLst/>
              </a:prstGeom>
            </p:spPr>
          </p:pic>
          <p:sp>
            <p:nvSpPr>
              <p:cNvPr id="275" name="TextBox 274">
                <a:extLst>
                  <a:ext uri="{FF2B5EF4-FFF2-40B4-BE49-F238E27FC236}">
                    <a16:creationId xmlns:a16="http://schemas.microsoft.com/office/drawing/2014/main" id="{CB799F60-828A-1E3D-DA9D-FA622E6CEACC}"/>
                  </a:ext>
                </a:extLst>
              </p:cNvPr>
              <p:cNvSpPr txBox="1"/>
              <p:nvPr/>
            </p:nvSpPr>
            <p:spPr>
              <a:xfrm>
                <a:off x="23792641" y="29815943"/>
                <a:ext cx="1026243" cy="584775"/>
              </a:xfrm>
              <a:prstGeom prst="rect">
                <a:avLst/>
              </a:prstGeom>
              <a:noFill/>
            </p:spPr>
            <p:txBody>
              <a:bodyPr wrap="none" rtlCol="0">
                <a:spAutoFit/>
              </a:bodyPr>
              <a:lstStyle/>
              <a:p>
                <a:r>
                  <a:rPr lang="en-US" sz="1600" dirty="0">
                    <a:solidFill>
                      <a:srgbClr val="00CDC8"/>
                    </a:solidFill>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T1D</a:t>
                </a:r>
              </a:p>
              <a:p>
                <a:r>
                  <a:rPr lang="en-US" sz="1600" dirty="0">
                    <a:solidFill>
                      <a:srgbClr val="FF7C80"/>
                    </a:solidFill>
                    <a:latin typeface="Arial" panose="020B0604020202020204" pitchFamily="34" charset="0"/>
                    <a:cs typeface="Arial" panose="020B0604020202020204" pitchFamily="34" charset="0"/>
                  </a:rPr>
                  <a:t>●</a:t>
                </a:r>
                <a:r>
                  <a:rPr lang="en-US" sz="1600" dirty="0">
                    <a:latin typeface="Arial" panose="020B0604020202020204" pitchFamily="34" charset="0"/>
                    <a:cs typeface="Arial" panose="020B0604020202020204" pitchFamily="34" charset="0"/>
                  </a:rPr>
                  <a:t> Control</a:t>
                </a:r>
              </a:p>
            </p:txBody>
          </p:sp>
        </p:grpSp>
        <p:sp>
          <p:nvSpPr>
            <p:cNvPr id="277" name="TextBox 276">
              <a:extLst>
                <a:ext uri="{FF2B5EF4-FFF2-40B4-BE49-F238E27FC236}">
                  <a16:creationId xmlns:a16="http://schemas.microsoft.com/office/drawing/2014/main" id="{220AEE0A-79ED-7D84-DC45-15B83C10B0B6}"/>
                </a:ext>
              </a:extLst>
            </p:cNvPr>
            <p:cNvSpPr txBox="1"/>
            <p:nvPr/>
          </p:nvSpPr>
          <p:spPr>
            <a:xfrm>
              <a:off x="30061797" y="29850549"/>
              <a:ext cx="1026243" cy="584775"/>
            </a:xfrm>
            <a:prstGeom prst="rect">
              <a:avLst/>
            </a:prstGeom>
            <a:noFill/>
          </p:spPr>
          <p:txBody>
            <a:bodyPr wrap="none" rtlCol="0">
              <a:spAutoFit/>
            </a:bodyPr>
            <a:lstStyle/>
            <a:p>
              <a:r>
                <a:rPr lang="en-US" sz="1600" dirty="0">
                  <a:solidFill>
                    <a:srgbClr val="00CDC8"/>
                  </a:solidFill>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T1D</a:t>
              </a:r>
            </a:p>
            <a:p>
              <a:r>
                <a:rPr lang="en-US" sz="1600" dirty="0">
                  <a:solidFill>
                    <a:srgbClr val="FF7C80"/>
                  </a:solidFill>
                  <a:latin typeface="Arial" panose="020B0604020202020204" pitchFamily="34" charset="0"/>
                  <a:cs typeface="Arial" panose="020B0604020202020204" pitchFamily="34" charset="0"/>
                </a:rPr>
                <a:t>●</a:t>
              </a:r>
              <a:r>
                <a:rPr lang="en-US" sz="1600" dirty="0">
                  <a:latin typeface="Arial" panose="020B0604020202020204" pitchFamily="34" charset="0"/>
                  <a:cs typeface="Arial" panose="020B0604020202020204" pitchFamily="34" charset="0"/>
                </a:rPr>
                <a:t> Control</a:t>
              </a:r>
            </a:p>
          </p:txBody>
        </p:sp>
      </p:grpSp>
      <p:sp>
        <p:nvSpPr>
          <p:cNvPr id="294" name="TextBox 293">
            <a:extLst>
              <a:ext uri="{FF2B5EF4-FFF2-40B4-BE49-F238E27FC236}">
                <a16:creationId xmlns:a16="http://schemas.microsoft.com/office/drawing/2014/main" id="{825DFC64-9082-11E5-FD6F-E08C149989CD}"/>
              </a:ext>
            </a:extLst>
          </p:cNvPr>
          <p:cNvSpPr txBox="1"/>
          <p:nvPr/>
        </p:nvSpPr>
        <p:spPr>
          <a:xfrm>
            <a:off x="18574171" y="34659796"/>
            <a:ext cx="12885002" cy="646331"/>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Monocle 3 </a:t>
            </a:r>
            <a:r>
              <a:rPr lang="en-US" sz="1800" dirty="0" err="1">
                <a:latin typeface="Arial" panose="020B0604020202020204" pitchFamily="34" charset="0"/>
                <a:cs typeface="Arial" panose="020B0604020202020204" pitchFamily="34" charset="0"/>
              </a:rPr>
              <a:t>pseudotime</a:t>
            </a:r>
            <a:r>
              <a:rPr lang="en-US" sz="1800" dirty="0">
                <a:latin typeface="Arial" panose="020B0604020202020204" pitchFamily="34" charset="0"/>
                <a:cs typeface="Arial" panose="020B0604020202020204" pitchFamily="34" charset="0"/>
              </a:rPr>
              <a:t> trajectories are shown for islet reactive </a:t>
            </a:r>
            <a:r>
              <a:rPr lang="en-US" sz="1800" dirty="0" err="1">
                <a:latin typeface="Arial" panose="020B0604020202020204" pitchFamily="34" charset="0"/>
                <a:cs typeface="Arial" panose="020B0604020202020204" pitchFamily="34" charset="0"/>
              </a:rPr>
              <a:t>Tconv</a:t>
            </a:r>
            <a:r>
              <a:rPr lang="en-US" sz="1800" dirty="0">
                <a:latin typeface="Arial" panose="020B0604020202020204" pitchFamily="34" charset="0"/>
                <a:cs typeface="Arial" panose="020B0604020202020204" pitchFamily="34" charset="0"/>
              </a:rPr>
              <a:t> (left) and Treg cells (right). Cells sharing TCR chains (full nucleotide sequence) are connected by lines</a:t>
            </a:r>
          </a:p>
        </p:txBody>
      </p:sp>
    </p:spTree>
    <p:extLst>
      <p:ext uri="{BB962C8B-B14F-4D97-AF65-F5344CB8AC3E}">
        <p14:creationId xmlns:p14="http://schemas.microsoft.com/office/powerpoint/2010/main" val="10193755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5388</TotalTime>
  <Words>997</Words>
  <Application>Microsoft Office PowerPoint</Application>
  <PresentationFormat>Custom</PresentationFormat>
  <Paragraphs>126</Paragraphs>
  <Slides>1</Slides>
  <Notes>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7" baseType="lpstr">
      <vt:lpstr>Arial</vt:lpstr>
      <vt:lpstr>Calibri</vt:lpstr>
      <vt:lpstr>Calibri Light</vt:lpstr>
      <vt:lpstr>Wingdings</vt:lpstr>
      <vt:lpstr>Office Theme</vt:lpstr>
      <vt:lpstr>Prism 9</vt:lpstr>
      <vt:lpstr>EXPANSION OF ISLET SPECIFIC REGULATORY T cellS in type 1 diabetes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Qualification of an islet specific CD4 T cell activation assay for use in clinical trials of type 1 diabetes</dc:title>
  <dc:creator>Karen Cerosaletti</dc:creator>
  <cp:lastModifiedBy>Karen Cerosaletti</cp:lastModifiedBy>
  <cp:revision>89</cp:revision>
  <dcterms:created xsi:type="dcterms:W3CDTF">2023-04-17T22:27:34Z</dcterms:created>
  <dcterms:modified xsi:type="dcterms:W3CDTF">2023-10-25T21:42:26Z</dcterms:modified>
</cp:coreProperties>
</file>

<file path=docProps/thumbnail.jpeg>
</file>